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4" r:id="rId2"/>
    <p:sldId id="306" r:id="rId3"/>
    <p:sldId id="821" r:id="rId4"/>
    <p:sldId id="304" r:id="rId5"/>
    <p:sldId id="303" r:id="rId6"/>
    <p:sldId id="822" r:id="rId7"/>
    <p:sldId id="823" r:id="rId8"/>
    <p:sldId id="824" r:id="rId9"/>
    <p:sldId id="825" r:id="rId10"/>
    <p:sldId id="826" r:id="rId11"/>
    <p:sldId id="309" r:id="rId12"/>
    <p:sldId id="815" r:id="rId13"/>
    <p:sldId id="816" r:id="rId14"/>
    <p:sldId id="310" r:id="rId15"/>
    <p:sldId id="827" r:id="rId16"/>
    <p:sldId id="307" r:id="rId17"/>
    <p:sldId id="313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91" y="-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bg1"/>
              </a:solidFill>
            </a:rPr>
            <a:t>Федеральный </a:t>
          </a:r>
        </a:p>
        <a:p>
          <a:r>
            <a:rPr lang="ru-RU" sz="1200" b="1" dirty="0">
              <a:solidFill>
                <a:schemeClr val="bg1"/>
              </a:solidFill>
            </a:rPr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ОО</a:t>
          </a:r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FEE5F0-45C5-4CFF-BA2D-8A60B58714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BD7538-E1B7-4A14-9649-1C582DF5D4F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полученной документации специалистами комиссии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06846E-9354-4D37-9D29-9412891BCA3C}" type="parTrans" cxnId="{C4C80438-EAA9-4321-BFD7-B17FD2CDF6C5}">
      <dgm:prSet/>
      <dgm:spPr/>
      <dgm:t>
        <a:bodyPr/>
        <a:lstStyle/>
        <a:p>
          <a:endParaRPr lang="ru-RU"/>
        </a:p>
      </dgm:t>
    </dgm:pt>
    <dgm:pt modelId="{98F1C1C8-A9C5-40A9-916F-5131661F376A}" type="sibTrans" cxnId="{C4C80438-EAA9-4321-BFD7-B17FD2CDF6C5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>
            <a:solidFill>
              <a:srgbClr val="002060"/>
            </a:solidFill>
          </a:endParaRPr>
        </a:p>
      </dgm:t>
    </dgm:pt>
    <dgm:pt modelId="{640A066F-B17F-45B8-89F8-3AD1EC3F21AE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5.Получение итогового заключения родителями (законными представителями)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E3434C-981A-44CE-BE18-A5D126FDAEB8}" type="parTrans" cxnId="{6BF5B657-B78C-4B8A-9DD2-7E43D1DB1413}">
      <dgm:prSet/>
      <dgm:spPr/>
      <dgm:t>
        <a:bodyPr/>
        <a:lstStyle/>
        <a:p>
          <a:endParaRPr lang="ru-RU"/>
        </a:p>
      </dgm:t>
    </dgm:pt>
    <dgm:pt modelId="{80935358-8300-4C43-A619-5E4D01ECEE1C}" type="sibTrans" cxnId="{6BF5B657-B78C-4B8A-9DD2-7E43D1DB1413}">
      <dgm:prSet/>
      <dgm:spPr/>
      <dgm:t>
        <a:bodyPr/>
        <a:lstStyle/>
        <a:p>
          <a:endParaRPr lang="ru-RU"/>
        </a:p>
      </dgm:t>
    </dgm:pt>
    <dgm:pt modelId="{07E9D862-254D-46C5-A0D0-BD60FD084431}">
      <dgm:prSet phldrT="[Текст]" phldr="1"/>
      <dgm:spPr/>
      <dgm:t>
        <a:bodyPr/>
        <a:lstStyle/>
        <a:p>
          <a:endParaRPr lang="ru-RU"/>
        </a:p>
      </dgm:t>
    </dgm:pt>
    <dgm:pt modelId="{0EA3F1EE-441D-405A-8935-9EA1BEF45ADD}" type="parTrans" cxnId="{85A5A7F7-C6CE-4326-B522-1D29B69B9034}">
      <dgm:prSet/>
      <dgm:spPr/>
      <dgm:t>
        <a:bodyPr/>
        <a:lstStyle/>
        <a:p>
          <a:endParaRPr lang="ru-RU"/>
        </a:p>
      </dgm:t>
    </dgm:pt>
    <dgm:pt modelId="{B3D9C5EE-F500-42A2-9142-57FDA1BF22AE}" type="sibTrans" cxnId="{85A5A7F7-C6CE-4326-B522-1D29B69B9034}">
      <dgm:prSet/>
      <dgm:spPr/>
      <dgm:t>
        <a:bodyPr/>
        <a:lstStyle/>
        <a:p>
          <a:endParaRPr lang="ru-RU"/>
        </a:p>
      </dgm:t>
    </dgm:pt>
    <dgm:pt modelId="{2B8E528B-B59C-46A5-8EBC-B248E02C47B1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Онлайн-диагностика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ребенка дошкольного возраста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2109F1-5714-4AB0-B497-0BB2290288C0}" type="parTrans" cxnId="{E1011D21-2F5C-4B7B-A197-65E7014AC0EB}">
      <dgm:prSet/>
      <dgm:spPr/>
      <dgm:t>
        <a:bodyPr/>
        <a:lstStyle/>
        <a:p>
          <a:endParaRPr lang="ru-RU"/>
        </a:p>
      </dgm:t>
    </dgm:pt>
    <dgm:pt modelId="{EB8C6CE8-C0DC-4EDC-9F28-F1A973E801DD}" type="sibTrans" cxnId="{E1011D21-2F5C-4B7B-A197-65E7014AC0EB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68A3DDF-6DB4-4987-B53D-BCDBCA10BAEB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3.Заполнение электронной карты обследования ребенка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FFDE97-27ED-4BEE-94F2-E44BC495E713}" type="parTrans" cxnId="{0FF18272-5323-40BD-820A-BCA1928EF8F0}">
      <dgm:prSet/>
      <dgm:spPr/>
      <dgm:t>
        <a:bodyPr/>
        <a:lstStyle/>
        <a:p>
          <a:endParaRPr lang="ru-RU"/>
        </a:p>
      </dgm:t>
    </dgm:pt>
    <dgm:pt modelId="{E7C70EB0-ACEC-4279-BCCC-DF6F633D54FD}" type="sibTrans" cxnId="{0FF18272-5323-40BD-820A-BCA1928EF8F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FC5BD7F4-96B4-47C9-998E-6FC57FDD5E06}">
      <dgm:prSet phldrT="[Текст]" custT="1"/>
      <dgm:spPr>
        <a:solidFill>
          <a:srgbClr val="9EE0FE"/>
        </a:solidFill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4.Заполнение итогового заключения в АИС «ПМПК»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5644D-8A28-46C9-BF4D-930A9544BCBC}" type="parTrans" cxnId="{D299D945-5B06-4459-93D5-DC15415E57A0}">
      <dgm:prSet/>
      <dgm:spPr/>
      <dgm:t>
        <a:bodyPr/>
        <a:lstStyle/>
        <a:p>
          <a:endParaRPr lang="ru-RU"/>
        </a:p>
      </dgm:t>
    </dgm:pt>
    <dgm:pt modelId="{CA06A359-1AEE-4640-8FE2-7A447B44B5F4}" type="sibTrans" cxnId="{D299D945-5B06-4459-93D5-DC15415E57A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endParaRPr lang="ru-RU"/>
        </a:p>
      </dgm:t>
    </dgm:pt>
    <dgm:pt modelId="{750584B0-8F72-4FC1-8F04-083026C179E3}" type="pres">
      <dgm:prSet presAssocID="{6BFEE5F0-45C5-4CFF-BA2D-8A60B587149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C6604F-7771-4662-8AA0-396AE1A5BE3F}" type="pres">
      <dgm:prSet presAssocID="{6BFEE5F0-45C5-4CFF-BA2D-8A60B5871492}" presName="dummyMaxCanvas" presStyleCnt="0">
        <dgm:presLayoutVars/>
      </dgm:prSet>
      <dgm:spPr/>
    </dgm:pt>
    <dgm:pt modelId="{30FEC8C0-9AF4-4C08-9FBE-E2B4BF8EDC03}" type="pres">
      <dgm:prSet presAssocID="{6BFEE5F0-45C5-4CFF-BA2D-8A60B5871492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66500-1CE0-4E21-ABD1-DA4624D064AC}" type="pres">
      <dgm:prSet presAssocID="{6BFEE5F0-45C5-4CFF-BA2D-8A60B5871492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03898-272E-4EF0-AF67-078971E9CE25}" type="pres">
      <dgm:prSet presAssocID="{6BFEE5F0-45C5-4CFF-BA2D-8A60B5871492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17664F-C9B3-4249-A8B8-C4D300FA926D}" type="pres">
      <dgm:prSet presAssocID="{6BFEE5F0-45C5-4CFF-BA2D-8A60B5871492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6D48D-BAD0-473B-A278-4CF37A911351}" type="pres">
      <dgm:prSet presAssocID="{6BFEE5F0-45C5-4CFF-BA2D-8A60B5871492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9552E2-4F18-4949-BE6B-3424A9372BC7}" type="pres">
      <dgm:prSet presAssocID="{6BFEE5F0-45C5-4CFF-BA2D-8A60B5871492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2DFB3-AB61-455F-9BB7-2E64B786D895}" type="pres">
      <dgm:prSet presAssocID="{6BFEE5F0-45C5-4CFF-BA2D-8A60B5871492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A8CAC-EB46-4693-A9F5-A064E8EFDD0C}" type="pres">
      <dgm:prSet presAssocID="{6BFEE5F0-45C5-4CFF-BA2D-8A60B5871492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365600-431D-4308-99D7-92F1861F9C31}" type="pres">
      <dgm:prSet presAssocID="{6BFEE5F0-45C5-4CFF-BA2D-8A60B5871492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D72557-98A8-484B-B82C-065B0616D77B}" type="pres">
      <dgm:prSet presAssocID="{6BFEE5F0-45C5-4CFF-BA2D-8A60B5871492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1FB49-1DD9-4303-9D35-94208F3E324B}" type="pres">
      <dgm:prSet presAssocID="{6BFEE5F0-45C5-4CFF-BA2D-8A60B5871492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162F8-B5E5-4AE8-89A7-33FD83ECEF0D}" type="pres">
      <dgm:prSet presAssocID="{6BFEE5F0-45C5-4CFF-BA2D-8A60B5871492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D35B8-8792-44B6-A00D-B33E61D3EFF6}" type="pres">
      <dgm:prSet presAssocID="{6BFEE5F0-45C5-4CFF-BA2D-8A60B5871492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8857A-1BF0-4921-8D21-7BADDAF5D973}" type="pres">
      <dgm:prSet presAssocID="{6BFEE5F0-45C5-4CFF-BA2D-8A60B5871492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4C42F7-DE47-434E-8959-D5B9CE32EA7E}" type="presOf" srcId="{EB8C6CE8-C0DC-4EDC-9F28-F1A973E801DD}" destId="{03E2DFB3-AB61-455F-9BB7-2E64B786D895}" srcOrd="0" destOrd="0" presId="urn:microsoft.com/office/officeart/2005/8/layout/vProcess5"/>
    <dgm:cxn modelId="{97F82EF7-7515-4153-B282-2AB399590B60}" type="presOf" srcId="{F68A3DDF-6DB4-4987-B53D-BCDBCA10BAEB}" destId="{246162F8-B5E5-4AE8-89A7-33FD83ECEF0D}" srcOrd="1" destOrd="0" presId="urn:microsoft.com/office/officeart/2005/8/layout/vProcess5"/>
    <dgm:cxn modelId="{85A5A7F7-C6CE-4326-B522-1D29B69B9034}" srcId="{6BFEE5F0-45C5-4CFF-BA2D-8A60B5871492}" destId="{07E9D862-254D-46C5-A0D0-BD60FD084431}" srcOrd="5" destOrd="0" parTransId="{0EA3F1EE-441D-405A-8935-9EA1BEF45ADD}" sibTransId="{B3D9C5EE-F500-42A2-9142-57FDA1BF22AE}"/>
    <dgm:cxn modelId="{0CB96756-A65B-45D0-B586-FE0C26B2514D}" type="presOf" srcId="{2B8E528B-B59C-46A5-8EBC-B248E02C47B1}" destId="{5231FB49-1DD9-4303-9D35-94208F3E324B}" srcOrd="1" destOrd="0" presId="urn:microsoft.com/office/officeart/2005/8/layout/vProcess5"/>
    <dgm:cxn modelId="{F2936C4A-6155-4687-8F74-B886BE8884A4}" type="presOf" srcId="{CA06A359-1AEE-4640-8FE2-7A447B44B5F4}" destId="{7B365600-431D-4308-99D7-92F1861F9C31}" srcOrd="0" destOrd="0" presId="urn:microsoft.com/office/officeart/2005/8/layout/vProcess5"/>
    <dgm:cxn modelId="{E1011D21-2F5C-4B7B-A197-65E7014AC0EB}" srcId="{6BFEE5F0-45C5-4CFF-BA2D-8A60B5871492}" destId="{2B8E528B-B59C-46A5-8EBC-B248E02C47B1}" srcOrd="1" destOrd="0" parTransId="{5A2109F1-5714-4AB0-B497-0BB2290288C0}" sibTransId="{EB8C6CE8-C0DC-4EDC-9F28-F1A973E801DD}"/>
    <dgm:cxn modelId="{0FF18272-5323-40BD-820A-BCA1928EF8F0}" srcId="{6BFEE5F0-45C5-4CFF-BA2D-8A60B5871492}" destId="{F68A3DDF-6DB4-4987-B53D-BCDBCA10BAEB}" srcOrd="2" destOrd="0" parTransId="{8EFFDE97-27ED-4BEE-94F2-E44BC495E713}" sibTransId="{E7C70EB0-ACEC-4279-BCCC-DF6F633D54FD}"/>
    <dgm:cxn modelId="{BDAFD23A-A7B6-4510-9AD5-01A9D9D104D0}" type="presOf" srcId="{640A066F-B17F-45B8-89F8-3AD1EC3F21AE}" destId="{E858857A-1BF0-4921-8D21-7BADDAF5D973}" srcOrd="1" destOrd="0" presId="urn:microsoft.com/office/officeart/2005/8/layout/vProcess5"/>
    <dgm:cxn modelId="{CA1C1E4C-3053-4155-9C80-B1EB95B72E42}" type="presOf" srcId="{640A066F-B17F-45B8-89F8-3AD1EC3F21AE}" destId="{6EA6D48D-BAD0-473B-A278-4CF37A911351}" srcOrd="0" destOrd="0" presId="urn:microsoft.com/office/officeart/2005/8/layout/vProcess5"/>
    <dgm:cxn modelId="{D47FAA15-73AF-4099-9318-F213010D9493}" type="presOf" srcId="{E7C70EB0-ACEC-4279-BCCC-DF6F633D54FD}" destId="{D89A8CAC-EB46-4693-A9F5-A064E8EFDD0C}" srcOrd="0" destOrd="0" presId="urn:microsoft.com/office/officeart/2005/8/layout/vProcess5"/>
    <dgm:cxn modelId="{DF3A725C-117B-4BA3-8C5F-0097ECD451AB}" type="presOf" srcId="{6BFEE5F0-45C5-4CFF-BA2D-8A60B5871492}" destId="{750584B0-8F72-4FC1-8F04-083026C179E3}" srcOrd="0" destOrd="0" presId="urn:microsoft.com/office/officeart/2005/8/layout/vProcess5"/>
    <dgm:cxn modelId="{C4C80438-EAA9-4321-BFD7-B17FD2CDF6C5}" srcId="{6BFEE5F0-45C5-4CFF-BA2D-8A60B5871492}" destId="{DABD7538-E1B7-4A14-9649-1C582DF5D4FE}" srcOrd="0" destOrd="0" parTransId="{B406846E-9354-4D37-9D29-9412891BCA3C}" sibTransId="{98F1C1C8-A9C5-40A9-916F-5131661F376A}"/>
    <dgm:cxn modelId="{5612FB7A-1C75-4F96-8FBA-CE09ED85426A}" type="presOf" srcId="{2B8E528B-B59C-46A5-8EBC-B248E02C47B1}" destId="{FE366500-1CE0-4E21-ABD1-DA4624D064AC}" srcOrd="0" destOrd="0" presId="urn:microsoft.com/office/officeart/2005/8/layout/vProcess5"/>
    <dgm:cxn modelId="{F1B496A5-85E4-4F87-B331-D2BB656EA1BD}" type="presOf" srcId="{FC5BD7F4-96B4-47C9-998E-6FC57FDD5E06}" destId="{F8DD35B8-8792-44B6-A00D-B33E61D3EFF6}" srcOrd="1" destOrd="0" presId="urn:microsoft.com/office/officeart/2005/8/layout/vProcess5"/>
    <dgm:cxn modelId="{ACB935DF-5A92-4297-8AE6-F203006084DF}" type="presOf" srcId="{F68A3DDF-6DB4-4987-B53D-BCDBCA10BAEB}" destId="{B6A03898-272E-4EF0-AF67-078971E9CE25}" srcOrd="0" destOrd="0" presId="urn:microsoft.com/office/officeart/2005/8/layout/vProcess5"/>
    <dgm:cxn modelId="{D299D945-5B06-4459-93D5-DC15415E57A0}" srcId="{6BFEE5F0-45C5-4CFF-BA2D-8A60B5871492}" destId="{FC5BD7F4-96B4-47C9-998E-6FC57FDD5E06}" srcOrd="3" destOrd="0" parTransId="{B255644D-8A28-46C9-BF4D-930A9544BCBC}" sibTransId="{CA06A359-1AEE-4640-8FE2-7A447B44B5F4}"/>
    <dgm:cxn modelId="{66AFC5CF-7352-4F56-A0AA-6A3450F7DA57}" type="presOf" srcId="{DABD7538-E1B7-4A14-9649-1C582DF5D4FE}" destId="{30FEC8C0-9AF4-4C08-9FBE-E2B4BF8EDC03}" srcOrd="0" destOrd="0" presId="urn:microsoft.com/office/officeart/2005/8/layout/vProcess5"/>
    <dgm:cxn modelId="{6BF5B657-B78C-4B8A-9DD2-7E43D1DB1413}" srcId="{6BFEE5F0-45C5-4CFF-BA2D-8A60B5871492}" destId="{640A066F-B17F-45B8-89F8-3AD1EC3F21AE}" srcOrd="4" destOrd="0" parTransId="{D3E3434C-981A-44CE-BE18-A5D126FDAEB8}" sibTransId="{80935358-8300-4C43-A619-5E4D01ECEE1C}"/>
    <dgm:cxn modelId="{1BA5EBE3-3F4C-4EF6-8FC0-B070677DAC04}" type="presOf" srcId="{DABD7538-E1B7-4A14-9649-1C582DF5D4FE}" destId="{5FD72557-98A8-484B-B82C-065B0616D77B}" srcOrd="1" destOrd="0" presId="urn:microsoft.com/office/officeart/2005/8/layout/vProcess5"/>
    <dgm:cxn modelId="{7DCF197F-11A3-4556-BDF8-A07A795ABA8F}" type="presOf" srcId="{98F1C1C8-A9C5-40A9-916F-5131661F376A}" destId="{AE9552E2-4F18-4949-BE6B-3424A9372BC7}" srcOrd="0" destOrd="0" presId="urn:microsoft.com/office/officeart/2005/8/layout/vProcess5"/>
    <dgm:cxn modelId="{1DCF82CF-BAC7-4911-ABB5-341E43019593}" type="presOf" srcId="{FC5BD7F4-96B4-47C9-998E-6FC57FDD5E06}" destId="{7B17664F-C9B3-4249-A8B8-C4D300FA926D}" srcOrd="0" destOrd="0" presId="urn:microsoft.com/office/officeart/2005/8/layout/vProcess5"/>
    <dgm:cxn modelId="{D356F34A-5BBF-4E1C-A6A1-863F5F7497D7}" type="presParOf" srcId="{750584B0-8F72-4FC1-8F04-083026C179E3}" destId="{75C6604F-7771-4662-8AA0-396AE1A5BE3F}" srcOrd="0" destOrd="0" presId="urn:microsoft.com/office/officeart/2005/8/layout/vProcess5"/>
    <dgm:cxn modelId="{C54A4B63-A4B9-4FF8-B06E-DF5A8CC621C2}" type="presParOf" srcId="{750584B0-8F72-4FC1-8F04-083026C179E3}" destId="{30FEC8C0-9AF4-4C08-9FBE-E2B4BF8EDC03}" srcOrd="1" destOrd="0" presId="urn:microsoft.com/office/officeart/2005/8/layout/vProcess5"/>
    <dgm:cxn modelId="{725943E9-7E2A-479D-98FF-05F3D44A112B}" type="presParOf" srcId="{750584B0-8F72-4FC1-8F04-083026C179E3}" destId="{FE366500-1CE0-4E21-ABD1-DA4624D064AC}" srcOrd="2" destOrd="0" presId="urn:microsoft.com/office/officeart/2005/8/layout/vProcess5"/>
    <dgm:cxn modelId="{CB7CD89D-5B72-42CF-8554-17928ED6E43D}" type="presParOf" srcId="{750584B0-8F72-4FC1-8F04-083026C179E3}" destId="{B6A03898-272E-4EF0-AF67-078971E9CE25}" srcOrd="3" destOrd="0" presId="urn:microsoft.com/office/officeart/2005/8/layout/vProcess5"/>
    <dgm:cxn modelId="{D95DFD20-FBA3-4B8D-AD69-200D22D681F3}" type="presParOf" srcId="{750584B0-8F72-4FC1-8F04-083026C179E3}" destId="{7B17664F-C9B3-4249-A8B8-C4D300FA926D}" srcOrd="4" destOrd="0" presId="urn:microsoft.com/office/officeart/2005/8/layout/vProcess5"/>
    <dgm:cxn modelId="{667C7091-2AFD-4C7D-8447-72131A979E49}" type="presParOf" srcId="{750584B0-8F72-4FC1-8F04-083026C179E3}" destId="{6EA6D48D-BAD0-473B-A278-4CF37A911351}" srcOrd="5" destOrd="0" presId="urn:microsoft.com/office/officeart/2005/8/layout/vProcess5"/>
    <dgm:cxn modelId="{98616849-76B6-47D0-B92C-3F5E96C15DC0}" type="presParOf" srcId="{750584B0-8F72-4FC1-8F04-083026C179E3}" destId="{AE9552E2-4F18-4949-BE6B-3424A9372BC7}" srcOrd="6" destOrd="0" presId="urn:microsoft.com/office/officeart/2005/8/layout/vProcess5"/>
    <dgm:cxn modelId="{4CC8EE6B-38AB-46B5-A9A8-A40A5104A44D}" type="presParOf" srcId="{750584B0-8F72-4FC1-8F04-083026C179E3}" destId="{03E2DFB3-AB61-455F-9BB7-2E64B786D895}" srcOrd="7" destOrd="0" presId="urn:microsoft.com/office/officeart/2005/8/layout/vProcess5"/>
    <dgm:cxn modelId="{B350729A-4EBC-4662-BBBC-77062B407462}" type="presParOf" srcId="{750584B0-8F72-4FC1-8F04-083026C179E3}" destId="{D89A8CAC-EB46-4693-A9F5-A064E8EFDD0C}" srcOrd="8" destOrd="0" presId="urn:microsoft.com/office/officeart/2005/8/layout/vProcess5"/>
    <dgm:cxn modelId="{2717DD26-3A90-46D1-9B12-55CBD4409F9F}" type="presParOf" srcId="{750584B0-8F72-4FC1-8F04-083026C179E3}" destId="{7B365600-431D-4308-99D7-92F1861F9C31}" srcOrd="9" destOrd="0" presId="urn:microsoft.com/office/officeart/2005/8/layout/vProcess5"/>
    <dgm:cxn modelId="{9E667E82-8A0D-4FA0-8638-6DE8D3DE1E04}" type="presParOf" srcId="{750584B0-8F72-4FC1-8F04-083026C179E3}" destId="{5FD72557-98A8-484B-B82C-065B0616D77B}" srcOrd="10" destOrd="0" presId="urn:microsoft.com/office/officeart/2005/8/layout/vProcess5"/>
    <dgm:cxn modelId="{D3E07C96-F5C8-4F3C-92A6-6B3330B4706A}" type="presParOf" srcId="{750584B0-8F72-4FC1-8F04-083026C179E3}" destId="{5231FB49-1DD9-4303-9D35-94208F3E324B}" srcOrd="11" destOrd="0" presId="urn:microsoft.com/office/officeart/2005/8/layout/vProcess5"/>
    <dgm:cxn modelId="{D0986F51-6D77-4890-B7E2-237DCA62282D}" type="presParOf" srcId="{750584B0-8F72-4FC1-8F04-083026C179E3}" destId="{246162F8-B5E5-4AE8-89A7-33FD83ECEF0D}" srcOrd="12" destOrd="0" presId="urn:microsoft.com/office/officeart/2005/8/layout/vProcess5"/>
    <dgm:cxn modelId="{7C243659-B71E-401B-87B7-78F9CE84F63D}" type="presParOf" srcId="{750584B0-8F72-4FC1-8F04-083026C179E3}" destId="{F8DD35B8-8792-44B6-A00D-B33E61D3EFF6}" srcOrd="13" destOrd="0" presId="urn:microsoft.com/office/officeart/2005/8/layout/vProcess5"/>
    <dgm:cxn modelId="{FBF34003-3B23-4126-AA7B-F186C93CB6A7}" type="presParOf" srcId="{750584B0-8F72-4FC1-8F04-083026C179E3}" destId="{E858857A-1BF0-4921-8D21-7BADDAF5D97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FEC8C0-9AF4-4C08-9FBE-E2B4BF8EDC03}">
      <dsp:nvSpPr>
        <dsp:cNvPr id="0" name=""/>
        <dsp:cNvSpPr/>
      </dsp:nvSpPr>
      <dsp:spPr>
        <a:xfrm>
          <a:off x="0" y="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полученной документации специалистами комиссии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5311542" cy="803529"/>
      </dsp:txXfrm>
    </dsp:sp>
    <dsp:sp modelId="{FE366500-1CE0-4E21-ABD1-DA4624D064AC}">
      <dsp:nvSpPr>
        <dsp:cNvPr id="0" name=""/>
        <dsp:cNvSpPr/>
      </dsp:nvSpPr>
      <dsp:spPr>
        <a:xfrm>
          <a:off x="464895" y="91513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Онлайн-диагностика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ребенка дошкольного возраста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895" y="915130"/>
        <a:ext cx="5238366" cy="803529"/>
      </dsp:txXfrm>
    </dsp:sp>
    <dsp:sp modelId="{B6A03898-272E-4EF0-AF67-078971E9CE25}">
      <dsp:nvSpPr>
        <dsp:cNvPr id="0" name=""/>
        <dsp:cNvSpPr/>
      </dsp:nvSpPr>
      <dsp:spPr>
        <a:xfrm>
          <a:off x="929790" y="183026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3.Заполнение электронной карты обследования ребенка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9790" y="1830260"/>
        <a:ext cx="5238366" cy="803529"/>
      </dsp:txXfrm>
    </dsp:sp>
    <dsp:sp modelId="{7B17664F-C9B3-4249-A8B8-C4D300FA926D}">
      <dsp:nvSpPr>
        <dsp:cNvPr id="0" name=""/>
        <dsp:cNvSpPr/>
      </dsp:nvSpPr>
      <dsp:spPr>
        <a:xfrm>
          <a:off x="1394686" y="2745390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4.Заполнение итогового заключения в АИС «ПМПК»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94686" y="2745390"/>
        <a:ext cx="5238366" cy="803529"/>
      </dsp:txXfrm>
    </dsp:sp>
    <dsp:sp modelId="{6EA6D48D-BAD0-473B-A278-4CF37A911351}">
      <dsp:nvSpPr>
        <dsp:cNvPr id="0" name=""/>
        <dsp:cNvSpPr/>
      </dsp:nvSpPr>
      <dsp:spPr>
        <a:xfrm>
          <a:off x="1859581" y="3660521"/>
          <a:ext cx="6225556" cy="803529"/>
        </a:xfrm>
        <a:prstGeom prst="roundRect">
          <a:avLst>
            <a:gd name="adj" fmla="val 10000"/>
          </a:avLst>
        </a:prstGeom>
        <a:solidFill>
          <a:srgbClr val="9EE0F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5.Получение итогового заключения родителями (законными представителями)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9581" y="3660521"/>
        <a:ext cx="5238366" cy="803529"/>
      </dsp:txXfrm>
    </dsp:sp>
    <dsp:sp modelId="{AE9552E2-4F18-4949-BE6B-3424A9372BC7}">
      <dsp:nvSpPr>
        <dsp:cNvPr id="0" name=""/>
        <dsp:cNvSpPr/>
      </dsp:nvSpPr>
      <dsp:spPr>
        <a:xfrm>
          <a:off x="5703262" y="587022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>
            <a:solidFill>
              <a:srgbClr val="002060"/>
            </a:solidFill>
          </a:endParaRPr>
        </a:p>
      </dsp:txBody>
      <dsp:txXfrm>
        <a:off x="5703262" y="587022"/>
        <a:ext cx="522293" cy="522293"/>
      </dsp:txXfrm>
    </dsp:sp>
    <dsp:sp modelId="{03E2DFB3-AB61-455F-9BB7-2E64B786D895}">
      <dsp:nvSpPr>
        <dsp:cNvPr id="0" name=""/>
        <dsp:cNvSpPr/>
      </dsp:nvSpPr>
      <dsp:spPr>
        <a:xfrm>
          <a:off x="6168157" y="1502152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168157" y="1502152"/>
        <a:ext cx="522293" cy="522293"/>
      </dsp:txXfrm>
    </dsp:sp>
    <dsp:sp modelId="{D89A8CAC-EB46-4693-A9F5-A064E8EFDD0C}">
      <dsp:nvSpPr>
        <dsp:cNvPr id="0" name=""/>
        <dsp:cNvSpPr/>
      </dsp:nvSpPr>
      <dsp:spPr>
        <a:xfrm>
          <a:off x="6633053" y="2403890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633053" y="2403890"/>
        <a:ext cx="522293" cy="522293"/>
      </dsp:txXfrm>
    </dsp:sp>
    <dsp:sp modelId="{7B365600-431D-4308-99D7-92F1861F9C31}">
      <dsp:nvSpPr>
        <dsp:cNvPr id="0" name=""/>
        <dsp:cNvSpPr/>
      </dsp:nvSpPr>
      <dsp:spPr>
        <a:xfrm>
          <a:off x="7097948" y="3327949"/>
          <a:ext cx="522293" cy="522293"/>
        </a:xfrm>
        <a:prstGeom prst="downArrow">
          <a:avLst>
            <a:gd name="adj1" fmla="val 55000"/>
            <a:gd name="adj2" fmla="val 45000"/>
          </a:avLst>
        </a:prstGeom>
        <a:solidFill>
          <a:srgbClr val="0070C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7097948" y="3327949"/>
        <a:ext cx="522293" cy="522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28.04.2025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s://dsneposeda10.tvoysadik.ru/?section_id=6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№10 п. Полетаево»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  <a:p>
            <a:pPr algn="ctr"/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проекта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бережливых технологий в системе образования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Челябинской области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4067944" y="5013176"/>
            <a:ext cx="4851575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just">
              <a:spcAft>
                <a:spcPts val="0"/>
              </a:spcAft>
              <a:tabLst>
                <a:tab pos="270510" algn="l"/>
              </a:tabLst>
            </a:pPr>
            <a:r>
              <a:rPr lang="ru-RU" sz="1600" kern="1600" dirty="0" smtClean="0">
                <a:latin typeface="Times New Roman"/>
                <a:ea typeface="Times New Roman"/>
              </a:rPr>
              <a:t>Галиулина Анастасия Родионовна, учитель-логопед МДОУ «Д/с №10 п.Полетаево», эксперт СМР ТПМПК</a:t>
            </a:r>
            <a:endParaRPr lang="ru-RU" sz="2400" dirty="0">
              <a:latin typeface="Times New Roman"/>
              <a:ea typeface="Times New Roma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Оптимизация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процесса диагностики детей дошкольного возраста МДОУ «Д/с № 10 п. Полетаево, рекомендованных к обследованию  ТПМПК »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174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4092" y="836712"/>
            <a:ext cx="8679908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 мероприятий 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 реализации  проекта  </a:t>
            </a:r>
            <a:b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Оптимизация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процесса диагностики детей дошкольного возраста МДОУ «Д/с № 10 п. Полетаево, рекомендованных к обследованию  ТПМПК»</a:t>
            </a:r>
            <a:endParaRPr lang="ru-RU" sz="13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42852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2856"/>
            <a:ext cx="8783960" cy="3611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результаты (было и стало) </a:t>
            </a: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11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ru-RU" sz="2800" dirty="0" smtClean="0">
                <a:solidFill>
                  <a:srgbClr val="2992A7"/>
                </a:solidFill>
                <a:cs typeface="Arial" panose="020B0604020202020204" pitchFamily="34" charset="0"/>
              </a:rPr>
              <a:t>21 дней</a:t>
            </a:r>
            <a:endParaRPr lang="ru-RU" sz="28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dirty="0" smtClean="0">
                <a:solidFill>
                  <a:srgbClr val="0B7B87"/>
                </a:solidFill>
                <a:cs typeface="Arial" panose="020B0604020202020204" pitchFamily="34" charset="0"/>
              </a:rPr>
              <a:t> 2 дня</a:t>
            </a:r>
            <a:endParaRPr lang="ru-RU" sz="2800" dirty="0">
              <a:solidFill>
                <a:srgbClr val="0B7B8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559" name="Прямоугольник 23"/>
          <p:cNvSpPr>
            <a:spLocks noChangeArrowheads="1"/>
          </p:cNvSpPr>
          <p:nvPr/>
        </p:nvSpPr>
        <p:spPr bwMode="auto">
          <a:xfrm>
            <a:off x="611560" y="4077072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</a:t>
            </a:r>
            <a:r>
              <a:rPr lang="ru-RU" altLang="ru-RU" b="1" dirty="0" smtClean="0">
                <a:solidFill>
                  <a:srgbClr val="002060"/>
                </a:solidFill>
              </a:rPr>
              <a:t>ВРЕМЕНИ: 19 дней-90% 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Экономия бумаги – 100%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1520" y="4982770"/>
            <a:ext cx="82082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СНИЖЕНИЕ ВРЕМЕННЫХ ПОТЕРЬ  ЗА СЧЕТ </a:t>
            </a:r>
          </a:p>
          <a:p>
            <a:pPr fontAlgn="t"/>
            <a:r>
              <a:rPr lang="ru-RU" sz="1600" dirty="0" smtClean="0"/>
              <a:t>1. Создание единого виртуального кабинета ПМПК, доступ для всех специалистов комиссии</a:t>
            </a:r>
          </a:p>
          <a:p>
            <a:pPr fontAlgn="t"/>
            <a:r>
              <a:rPr lang="ru-RU" sz="1600" dirty="0" smtClean="0"/>
              <a:t>2. Создание презентации для обследования детей дошкольного возраста</a:t>
            </a:r>
          </a:p>
          <a:p>
            <a:pPr fontAlgn="t"/>
            <a:r>
              <a:rPr lang="ru-RU" sz="1600" dirty="0" smtClean="0"/>
              <a:t>3. Создание электронной программы для составления карты обследования</a:t>
            </a:r>
            <a:endParaRPr lang="ru-RU" sz="1600" dirty="0"/>
          </a:p>
        </p:txBody>
      </p:sp>
      <p:pic>
        <p:nvPicPr>
          <p:cNvPr id="16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2398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12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831999" y="3314548"/>
            <a:ext cx="7624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71435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42976" y="1785926"/>
            <a:ext cx="628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 общем виртуальном кабинете ПМПК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чек-листа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прохождения комиссии.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Создание презентации для дистанционного обследования детей дошкольного возраста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Разработана программа для электронного составления карты обследования </a:t>
            </a:r>
          </a:p>
        </p:txBody>
      </p:sp>
    </p:spTree>
    <p:extLst>
      <p:ext uri="{BB962C8B-B14F-4D97-AF65-F5344CB8AC3E}">
        <p14:creationId xmlns="" xmlns:p14="http://schemas.microsoft.com/office/powerpoint/2010/main" val="1428313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13</a:t>
            </a:fld>
            <a:endParaRPr lang="ru-RU" sz="1400"/>
          </a:p>
        </p:txBody>
      </p:sp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857892"/>
            <a:ext cx="7572428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00100" y="1643050"/>
            <a:ext cx="7715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 Стандарт предоставления педагогической документации на комиссию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лишних движений,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времени на проведение диагностики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сокращение времени на подготовку и предоставление анкеты, обследуемого ребенка дошкольного возраста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113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1988840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до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691680" y="4581128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до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5436096" y="199105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после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C26DFB9-E69D-4A07-8B12-A9247EF82401}"/>
              </a:ext>
            </a:extLst>
          </p:cNvPr>
          <p:cNvSpPr txBox="1">
            <a:spLocks/>
          </p:cNvSpPr>
          <p:nvPr/>
        </p:nvSpPr>
        <p:spPr>
          <a:xfrm>
            <a:off x="5529810" y="4465031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после </a:t>
            </a: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6429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 descr="C:\Users\User\Desktop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0"/>
            <a:ext cx="3707904" cy="4943872"/>
          </a:xfrm>
          <a:prstGeom prst="rect">
            <a:avLst/>
          </a:prstGeom>
          <a:noFill/>
        </p:spPr>
      </p:pic>
      <p:pic>
        <p:nvPicPr>
          <p:cNvPr id="5122" name="Picture 2" descr="C:\Users\User\Desktop\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60648"/>
            <a:ext cx="4499992" cy="3374994"/>
          </a:xfrm>
          <a:prstGeom prst="rect">
            <a:avLst/>
          </a:prstGeom>
          <a:noFill/>
        </p:spPr>
      </p:pic>
      <p:pic>
        <p:nvPicPr>
          <p:cNvPr id="5123" name="Picture 3" descr="C:\Users\User\Desktop\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60992"/>
            <a:ext cx="4396011" cy="3297008"/>
          </a:xfrm>
          <a:prstGeom prst="rect">
            <a:avLst/>
          </a:prstGeom>
          <a:noFill/>
        </p:spPr>
      </p:pic>
      <p:pic>
        <p:nvPicPr>
          <p:cNvPr id="5124" name="Picture 4" descr="C:\Users\User\Desktop\44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3857951"/>
            <a:ext cx="5148064" cy="30000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2708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55576" y="126876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81357" y="1268760"/>
            <a:ext cx="3960440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3762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3515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571570" y="1988840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до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691680" y="4581128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до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5436096" y="1991055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после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C26DFB9-E69D-4A07-8B12-A9247EF82401}"/>
              </a:ext>
            </a:extLst>
          </p:cNvPr>
          <p:cNvSpPr txBox="1">
            <a:spLocks/>
          </p:cNvSpPr>
          <p:nvPr/>
        </p:nvSpPr>
        <p:spPr>
          <a:xfrm>
            <a:off x="5529810" y="4465031"/>
            <a:ext cx="1944216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rgbClr val="FF0000"/>
                </a:solidFill>
              </a:rPr>
              <a:t>ФОТО</a:t>
            </a:r>
          </a:p>
          <a:p>
            <a:r>
              <a:rPr lang="ru-RU" sz="3200" dirty="0">
                <a:solidFill>
                  <a:srgbClr val="FF0000"/>
                </a:solidFill>
              </a:rPr>
              <a:t>после </a:t>
            </a:r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6429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2" descr="C:\Users\User\Desktop\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69395" cy="4081041"/>
          </a:xfrm>
          <a:prstGeom prst="rect">
            <a:avLst/>
          </a:prstGeom>
          <a:noFill/>
        </p:spPr>
      </p:pic>
      <p:pic>
        <p:nvPicPr>
          <p:cNvPr id="29699" name="Picture 3" descr="C:\Users\User\Desktop\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902834"/>
            <a:ext cx="6948264" cy="3955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92708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844" y="767536"/>
            <a:ext cx="8219256" cy="63408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Процесс диагностики детей дошкольного возраста МДОУ «Д/с № 10 п. Полетаево, рекомендованных к обследованию  ТПМПК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97067093"/>
              </p:ext>
            </p:extLst>
          </p:nvPr>
        </p:nvGraphicFramePr>
        <p:xfrm>
          <a:off x="539750" y="1628775"/>
          <a:ext cx="8085138" cy="446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18945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244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14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75823BC2-FB12-47E6-82C8-06BB47B28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A6DAA447-8852-48FC-B34D-B3D4DBC95E62}"/>
              </a:ext>
            </a:extLst>
          </p:cNvPr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B7F9214-65B7-4DA9-8E70-1F7568E6EF8E}"/>
              </a:ext>
            </a:extLst>
          </p:cNvPr>
          <p:cNvSpPr/>
          <p:nvPr/>
        </p:nvSpPr>
        <p:spPr>
          <a:xfrm>
            <a:off x="785786" y="857232"/>
            <a:ext cx="75013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Ссылка на сайт </a:t>
            </a:r>
            <a:r>
              <a:rPr lang="ru-RU" sz="2000" dirty="0" smtClean="0"/>
              <a:t>ОО</a:t>
            </a:r>
            <a:endParaRPr lang="ru-RU" sz="20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FDB8E0C-BD3E-44F6-8E70-117F0B963AF4}"/>
              </a:ext>
            </a:extLst>
          </p:cNvPr>
          <p:cNvSpPr/>
          <p:nvPr/>
        </p:nvSpPr>
        <p:spPr>
          <a:xfrm>
            <a:off x="1285852" y="1428736"/>
            <a:ext cx="5609228" cy="132343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https://dsneposeda10.tvoysadik.ru/?section_id=64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0C69605-A308-49CB-9EE4-51CA913D94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4" y="2166979"/>
            <a:ext cx="8146050" cy="376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6" cstate="print"/>
          <a:srcRect l="4963" t="7353" r="4870" b="4411"/>
          <a:stretch>
            <a:fillRect/>
          </a:stretch>
        </p:blipFill>
        <p:spPr bwMode="auto">
          <a:xfrm>
            <a:off x="357158" y="2010726"/>
            <a:ext cx="8286808" cy="456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480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rtlCol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картирование_page-0001.jpg"/>
          <p:cNvPicPr>
            <a:picLocks noChangeAspect="1"/>
          </p:cNvPicPr>
          <p:nvPr/>
        </p:nvPicPr>
        <p:blipFill>
          <a:blip r:embed="rId4" cstate="print">
            <a:lum bright="10000" contrast="-10000"/>
          </a:blip>
          <a:stretch>
            <a:fillRect/>
          </a:stretch>
        </p:blipFill>
        <p:spPr>
          <a:xfrm rot="16200000">
            <a:off x="1607966" y="-159694"/>
            <a:ext cx="5544616" cy="7393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24744" y="116632"/>
            <a:ext cx="8183760" cy="576064"/>
          </a:xfrm>
        </p:spPr>
        <p:txBody>
          <a:bodyPr>
            <a:normAutofit/>
          </a:bodyPr>
          <a:lstStyle/>
          <a:p>
            <a:r>
              <a:rPr lang="ru-RU" sz="2200" b="1" spc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текущего </a:t>
            </a:r>
            <a:r>
              <a:rPr lang="ru-RU" sz="22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процесса</a:t>
            </a:r>
            <a:endParaRPr lang="ru-RU" sz="22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500034" y="3429000"/>
            <a:ext cx="8183760" cy="228601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Проблемы: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Необходимость передачи  информации лично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Отсутствие возможности оперативного уведомления  всех специалистов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Невозможность одновременной работы с пактом документов одновременно несколькими специалистами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Потеря времени в связи 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диагностикой, и последующим заполнение протоколов обследований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2928934"/>
            <a:ext cx="37862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Время процесса-21 день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D8E1C705-14D6-41FD-9035-1DBB5D4D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карта текущие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85" y="1107860"/>
            <a:ext cx="7866363" cy="1853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1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7763241"/>
              </p:ext>
            </p:extLst>
          </p:nvPr>
        </p:nvGraphicFramePr>
        <p:xfrm>
          <a:off x="361949" y="1484784"/>
          <a:ext cx="7954467" cy="4873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5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5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7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58570"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Необходимость передачи  информации лично 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kern="1600" dirty="0" smtClean="0">
                          <a:latin typeface="Times New Roman"/>
                          <a:ea typeface="Times New Roman"/>
                        </a:rPr>
                        <a:t>Отсутствие стандартизации процесса диагностики детей дошкольного возраста, рекомендованных к обследования ТПМПК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91438" marR="91438" marT="45739" marB="45739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процесса диагностики детей дошкольного возраста  на ТПМПК СМР</a:t>
                      </a:r>
                    </a:p>
                    <a:p>
                      <a:pPr algn="ctr"/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8570"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возможности оперативного уведомления  участников процесса </a:t>
                      </a: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59382"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Невозможность одновременной работы с пактом документов одновременно несколькими специалистами</a:t>
                      </a: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59382">
                <a:tc>
                  <a:txBody>
                    <a:bodyPr/>
                    <a:lstStyle/>
                    <a:p>
                      <a:pPr lvl="0">
                        <a:spcBef>
                          <a:spcPct val="0"/>
                        </a:spcBef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Потеря времени в связи с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он-лайн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диагностикой, и последующим заполнение протоколов обследований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27" marR="91427" marT="45735" marB="45735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071670" y="642918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2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14298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084414" y="179609"/>
            <a:ext cx="3312369" cy="360040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834933" y="1500188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Стандартизация документации ПМПК, совершенствование «АИС ПМПК»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57750" y="2903826"/>
            <a:ext cx="3746698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документации на региональном уровне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6732" y="4428340"/>
            <a:ext cx="3865563" cy="1582737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spcBef>
                <a:spcPct val="0"/>
              </a:spcBef>
            </a:pPr>
            <a:endParaRPr lang="ru-RU" sz="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1071538" y="5000636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812206" y="550625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3000364" y="478632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84414" y="179609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73" y="6309320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143240" y="55007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2" name="Заголовок 8"/>
          <p:cNvSpPr txBox="1">
            <a:spLocks/>
          </p:cNvSpPr>
          <p:nvPr/>
        </p:nvSpPr>
        <p:spPr>
          <a:xfrm>
            <a:off x="5000628" y="4500570"/>
            <a:ext cx="3963860" cy="188075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Необходимость передачи  информации лично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Отсутствие возможности оперативного уведомления  всех специалистов 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Невозможность одновременной работы с пактом документов одновременно несколькими специалистами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Потеря времени в связи с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диагностикой, и последующим заполнение протоколов обследований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24744" y="116632"/>
            <a:ext cx="8183760" cy="576064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lang="ru-RU" sz="22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целевого состояния процесса</a:t>
            </a:r>
            <a:endParaRPr lang="ru-RU" sz="22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8"/>
          <p:cNvSpPr txBox="1">
            <a:spLocks/>
          </p:cNvSpPr>
          <p:nvPr/>
        </p:nvSpPr>
        <p:spPr>
          <a:xfrm>
            <a:off x="642910" y="3357562"/>
            <a:ext cx="8183760" cy="2786082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Решения: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использование виртуального методического кабинета с общим доступом для всех специалистов </a:t>
            </a:r>
          </a:p>
          <a:p>
            <a:pPr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Создание группы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VK-мессенджерах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для оперативного решений текущих вопросов </a:t>
            </a:r>
          </a:p>
          <a:p>
            <a:pPr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создание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он-лайн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доступа к одновременной работе с документами </a:t>
            </a:r>
          </a:p>
          <a:p>
            <a:pPr>
              <a:spcBef>
                <a:spcPct val="0"/>
              </a:spcBef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 создание электронного продукта (программы) с одновременным заполнением протокола и обследованием ребенка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ru-RU" sz="1400" dirty="0" smtClean="0">
              <a:solidFill>
                <a:srgbClr val="0000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350043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Время процесса-2 дня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564357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целев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8186534" cy="22836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7135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4092" y="785794"/>
            <a:ext cx="8679908" cy="8367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 мероприятий  </a:t>
            </a:r>
            <a:r>
              <a:rPr lang="ru-RU" sz="1300" b="1" spc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реализации  проекта  </a:t>
            </a:r>
            <a:b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300" b="1" spc="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Оптимизация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процесса диагностики детей дошкольного возраста МДОУ «Д/с № 10 п. Полетаево, рекомендованных к обследованию  ТПМПК»</a:t>
            </a:r>
            <a:endParaRPr lang="ru-RU" sz="13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4" y="34058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42852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44824"/>
            <a:ext cx="8417235" cy="4248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14348" y="357166"/>
            <a:ext cx="8679908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 мероприятий 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 реализации  проекта  </a:t>
            </a:r>
            <a:b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Оптимизация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процесса диагностики детей дошкольного возраста МДОУ «Д/с № 10 п. Полетаево, рекомендованных к обследованию  ТПМПК»</a:t>
            </a:r>
            <a:endParaRPr lang="ru-RU" sz="16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42939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57224" y="142852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412776"/>
            <a:ext cx="7740352" cy="49613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4092" y="836712"/>
            <a:ext cx="8679908" cy="836712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 мероприятий  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 реализации  проекта  </a:t>
            </a:r>
            <a:b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Оптимизация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процесса диагностики детей дошкольного возраста МДОУ «Д/с № 10 п. Полетаево, рекомендованных к обследованию  ТПМПК»</a:t>
            </a:r>
            <a:endParaRPr lang="ru-RU" sz="1300" b="1" spc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C:\Users\Администратор\Desktop\Coat_of_arms_of_Chelyabinsk_Oblast.svg.png">
            <a:extLst>
              <a:ext uri="{FF2B5EF4-FFF2-40B4-BE49-F238E27FC236}">
                <a16:creationId xmlns="" xmlns:a16="http://schemas.microsoft.com/office/drawing/2014/main" id="{9CAB8852-A417-4D29-8B91-8360D3232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52"/>
            <a:ext cx="720000" cy="9259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8662" y="142852"/>
            <a:ext cx="3312369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772816"/>
            <a:ext cx="8244408" cy="48188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675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551</Words>
  <Application>Microsoft Office PowerPoint</Application>
  <PresentationFormat>Экран (4:3)</PresentationFormat>
  <Paragraphs>152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Челябинская область</vt:lpstr>
      <vt:lpstr>Слайд 2</vt:lpstr>
      <vt:lpstr>Описание текущего состояния процесса</vt:lpstr>
      <vt:lpstr>Челябинская область</vt:lpstr>
      <vt:lpstr>Слайд 5</vt:lpstr>
      <vt:lpstr>Карта целевого состояния процесса</vt:lpstr>
      <vt:lpstr>План  мероприятий  по  реализации  проекта   «Оптимизация процесса диагностики детей дошкольного возраста МДОУ «Д/с № 10 п. Полетаево, рекомендованных к обследованию  ТПМПК»</vt:lpstr>
      <vt:lpstr>План  мероприятий  по  реализации  проекта   «Оптимизация процесса диагностики детей дошкольного возраста МДОУ «Д/с № 10 п. Полетаево, рекомендованных к обследованию  ТПМПК»</vt:lpstr>
      <vt:lpstr>План  мероприятий  по  реализации  проекта   «Оптимизация процесса диагностики детей дошкольного возраста МДОУ «Д/с № 10 п. Полетаево, рекомендованных к обследованию  ТПМПК»</vt:lpstr>
      <vt:lpstr>План  мероприятий  по  реализации  проекта   «Оптимизация процесса диагностики детей дошкольного возраста МДОУ «Д/с № 10 п. Полетаево, рекомендованных к обследованию  ТПМПК»</vt:lpstr>
      <vt:lpstr>Достигнутые результаты (было и стало) </vt:lpstr>
      <vt:lpstr>Челябинская область</vt:lpstr>
      <vt:lpstr>Челябинская область</vt:lpstr>
      <vt:lpstr>Слайд 14</vt:lpstr>
      <vt:lpstr>Слайд 15</vt:lpstr>
      <vt:lpstr>Процесс диагностики детей дошкольного возраста МДОУ «Д/с № 10 п. Полетаево, рекомендованных к обследованию  ТПМПК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135</cp:revision>
  <cp:lastPrinted>2019-04-25T09:14:46Z</cp:lastPrinted>
  <dcterms:created xsi:type="dcterms:W3CDTF">2018-08-20T14:01:12Z</dcterms:created>
  <dcterms:modified xsi:type="dcterms:W3CDTF">2025-04-28T10:59:12Z</dcterms:modified>
</cp:coreProperties>
</file>