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94" r:id="rId2"/>
    <p:sldId id="306" r:id="rId3"/>
    <p:sldId id="821" r:id="rId4"/>
    <p:sldId id="304" r:id="rId5"/>
    <p:sldId id="303" r:id="rId6"/>
    <p:sldId id="822" r:id="rId7"/>
    <p:sldId id="823" r:id="rId8"/>
    <p:sldId id="824" r:id="rId9"/>
    <p:sldId id="825" r:id="rId10"/>
    <p:sldId id="826" r:id="rId11"/>
    <p:sldId id="309" r:id="rId12"/>
    <p:sldId id="815" r:id="rId13"/>
    <p:sldId id="816" r:id="rId14"/>
    <p:sldId id="310" r:id="rId15"/>
    <p:sldId id="827" r:id="rId16"/>
    <p:sldId id="307" r:id="rId17"/>
    <p:sldId id="313" r:id="rId18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9EE0FE"/>
    <a:srgbClr val="ADD1FD"/>
    <a:srgbClr val="A3B2F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391" y="-2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55D918-0D48-44D3-9287-CAE1B93EB64A}" type="doc">
      <dgm:prSet loTypeId="urn:microsoft.com/office/officeart/2005/8/layout/pyramid1" loCatId="pyramid" qsTypeId="urn:microsoft.com/office/officeart/2005/8/quickstyle/simple1" qsCatId="simple" csTypeId="urn:microsoft.com/office/officeart/2005/8/colors/accent4_5" csCatId="accent4" phldr="1"/>
      <dgm:spPr/>
    </dgm:pt>
    <dgm:pt modelId="{F014B99B-BC0F-4D51-AA35-03139CBC5BDF}">
      <dgm:prSet phldrT="[Текст]" custT="1"/>
      <dgm:spPr>
        <a:solidFill>
          <a:srgbClr val="0070C0"/>
        </a:solidFill>
      </dgm:spPr>
      <dgm:t>
        <a:bodyPr/>
        <a:lstStyle/>
        <a:p>
          <a:endParaRPr lang="ru-RU" sz="1200" b="1" dirty="0"/>
        </a:p>
        <a:p>
          <a:endParaRPr lang="ru-RU" sz="1200" b="1" dirty="0"/>
        </a:p>
        <a:p>
          <a:endParaRPr lang="ru-RU" sz="1200" b="1" dirty="0"/>
        </a:p>
        <a:p>
          <a:endParaRPr lang="ru-RU" sz="1200" b="1" dirty="0"/>
        </a:p>
        <a:p>
          <a:r>
            <a:rPr lang="ru-RU" sz="1200" b="1" dirty="0">
              <a:solidFill>
                <a:schemeClr val="bg1"/>
              </a:solidFill>
            </a:rPr>
            <a:t>Федеральный </a:t>
          </a:r>
        </a:p>
        <a:p>
          <a:r>
            <a:rPr lang="ru-RU" sz="1200" b="1" dirty="0">
              <a:solidFill>
                <a:schemeClr val="bg1"/>
              </a:solidFill>
            </a:rPr>
            <a:t>уровень</a:t>
          </a:r>
        </a:p>
      </dgm:t>
    </dgm:pt>
    <dgm:pt modelId="{547044BC-B29A-41C2-9396-2C63C92CED4B}" type="parTrans" cxnId="{DF277F6E-5463-4336-ABDE-6CE9BBB5760E}">
      <dgm:prSet/>
      <dgm:spPr/>
      <dgm:t>
        <a:bodyPr/>
        <a:lstStyle/>
        <a:p>
          <a:endParaRPr lang="ru-RU" b="1"/>
        </a:p>
      </dgm:t>
    </dgm:pt>
    <dgm:pt modelId="{310293B5-AF1E-4EB5-9AC5-576D9AB28450}" type="sibTrans" cxnId="{DF277F6E-5463-4336-ABDE-6CE9BBB5760E}">
      <dgm:prSet/>
      <dgm:spPr/>
      <dgm:t>
        <a:bodyPr/>
        <a:lstStyle/>
        <a:p>
          <a:endParaRPr lang="ru-RU" b="1"/>
        </a:p>
      </dgm:t>
    </dgm:pt>
    <dgm:pt modelId="{CBB2EDB4-08BF-49DB-9282-C363CE23E3D0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ru-RU" sz="1200" b="1" dirty="0"/>
            <a:t>Региональный уровень</a:t>
          </a:r>
        </a:p>
      </dgm:t>
    </dgm:pt>
    <dgm:pt modelId="{061A8EDF-95EB-4ED1-B54D-E85549B7DDD2}" type="parTrans" cxnId="{AE28E987-068C-4050-9EA0-6987A9368CE5}">
      <dgm:prSet/>
      <dgm:spPr/>
      <dgm:t>
        <a:bodyPr/>
        <a:lstStyle/>
        <a:p>
          <a:endParaRPr lang="ru-RU" b="1"/>
        </a:p>
      </dgm:t>
    </dgm:pt>
    <dgm:pt modelId="{8A73D853-84E8-4FCE-B4F9-A28E61B55BFC}" type="sibTrans" cxnId="{AE28E987-068C-4050-9EA0-6987A9368CE5}">
      <dgm:prSet/>
      <dgm:spPr/>
      <dgm:t>
        <a:bodyPr/>
        <a:lstStyle/>
        <a:p>
          <a:endParaRPr lang="ru-RU" b="1"/>
        </a:p>
      </dgm:t>
    </dgm:pt>
    <dgm:pt modelId="{8380A261-4409-4C6B-8A07-0D64C5422F6D}">
      <dgm:prSet phldrT="[Текст]" custT="1"/>
      <dgm:spPr>
        <a:solidFill>
          <a:srgbClr val="00B0F0">
            <a:alpha val="50000"/>
          </a:srgbClr>
        </a:solidFill>
      </dgm:spPr>
      <dgm:t>
        <a:bodyPr/>
        <a:lstStyle/>
        <a:p>
          <a:r>
            <a:rPr lang="ru-RU" sz="1200" b="1" dirty="0"/>
            <a:t>Уровень ОО</a:t>
          </a:r>
        </a:p>
      </dgm:t>
    </dgm:pt>
    <dgm:pt modelId="{FDF2E5F5-8F13-4FFA-81A9-3BFDEEE2F092}" type="sibTrans" cxnId="{E7AC5795-AE57-4629-9DCD-7B603559995E}">
      <dgm:prSet/>
      <dgm:spPr/>
      <dgm:t>
        <a:bodyPr/>
        <a:lstStyle/>
        <a:p>
          <a:endParaRPr lang="ru-RU" b="1"/>
        </a:p>
      </dgm:t>
    </dgm:pt>
    <dgm:pt modelId="{48549D1C-43AC-47BA-B869-251333E1E3E6}" type="parTrans" cxnId="{E7AC5795-AE57-4629-9DCD-7B603559995E}">
      <dgm:prSet/>
      <dgm:spPr/>
      <dgm:t>
        <a:bodyPr/>
        <a:lstStyle/>
        <a:p>
          <a:endParaRPr lang="ru-RU" b="1"/>
        </a:p>
      </dgm:t>
    </dgm:pt>
    <dgm:pt modelId="{8C222443-D6D5-437E-8A06-7845FF64044F}" type="pres">
      <dgm:prSet presAssocID="{C055D918-0D48-44D3-9287-CAE1B93EB64A}" presName="Name0" presStyleCnt="0">
        <dgm:presLayoutVars>
          <dgm:dir/>
          <dgm:animLvl val="lvl"/>
          <dgm:resizeHandles val="exact"/>
        </dgm:presLayoutVars>
      </dgm:prSet>
      <dgm:spPr/>
    </dgm:pt>
    <dgm:pt modelId="{8E592AC7-B094-488F-86DE-8B46AA43A5F7}" type="pres">
      <dgm:prSet presAssocID="{F014B99B-BC0F-4D51-AA35-03139CBC5BDF}" presName="Name8" presStyleCnt="0"/>
      <dgm:spPr/>
    </dgm:pt>
    <dgm:pt modelId="{47753778-DDCD-4F66-8671-0963E55AC1AB}" type="pres">
      <dgm:prSet presAssocID="{F014B99B-BC0F-4D51-AA35-03139CBC5BDF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8BBE6D-1C8E-4142-827F-B1B32D20364B}" type="pres">
      <dgm:prSet presAssocID="{F014B99B-BC0F-4D51-AA35-03139CBC5BD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609C55-E487-4600-AFD0-8994D3888F22}" type="pres">
      <dgm:prSet presAssocID="{CBB2EDB4-08BF-49DB-9282-C363CE23E3D0}" presName="Name8" presStyleCnt="0"/>
      <dgm:spPr/>
    </dgm:pt>
    <dgm:pt modelId="{7099C5AD-A666-455F-9144-31509FAE35FB}" type="pres">
      <dgm:prSet presAssocID="{CBB2EDB4-08BF-49DB-9282-C363CE23E3D0}" presName="level" presStyleLbl="node1" presStyleIdx="1" presStyleCnt="3" custLinFactNeighborX="-179" custLinFactNeighborY="96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64A9E2-4365-4891-A563-4210D9FE6047}" type="pres">
      <dgm:prSet presAssocID="{CBB2EDB4-08BF-49DB-9282-C363CE23E3D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66420A-6794-4210-A8DC-A681DFE94B26}" type="pres">
      <dgm:prSet presAssocID="{8380A261-4409-4C6B-8A07-0D64C5422F6D}" presName="Name8" presStyleCnt="0"/>
      <dgm:spPr/>
    </dgm:pt>
    <dgm:pt modelId="{3405B94A-B110-4EB0-B99D-680A85764021}" type="pres">
      <dgm:prSet presAssocID="{8380A261-4409-4C6B-8A07-0D64C5422F6D}" presName="level" presStyleLbl="node1" presStyleIdx="2" presStyleCnt="3" custLinFactNeighborX="1216" custLinFactNeighborY="36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789FCB-B92C-4A52-BB06-4A95FA62001B}" type="pres">
      <dgm:prSet presAssocID="{8380A261-4409-4C6B-8A07-0D64C5422F6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E28E987-068C-4050-9EA0-6987A9368CE5}" srcId="{C055D918-0D48-44D3-9287-CAE1B93EB64A}" destId="{CBB2EDB4-08BF-49DB-9282-C363CE23E3D0}" srcOrd="1" destOrd="0" parTransId="{061A8EDF-95EB-4ED1-B54D-E85549B7DDD2}" sibTransId="{8A73D853-84E8-4FCE-B4F9-A28E61B55BFC}"/>
    <dgm:cxn modelId="{792CBD91-D1FA-4645-B0E6-1E344FDF5B5F}" type="presOf" srcId="{F014B99B-BC0F-4D51-AA35-03139CBC5BDF}" destId="{158BBE6D-1C8E-4142-827F-B1B32D20364B}" srcOrd="1" destOrd="0" presId="urn:microsoft.com/office/officeart/2005/8/layout/pyramid1"/>
    <dgm:cxn modelId="{EBAC2FB6-06C0-4A9E-9E1C-FA45C82478E1}" type="presOf" srcId="{F014B99B-BC0F-4D51-AA35-03139CBC5BDF}" destId="{47753778-DDCD-4F66-8671-0963E55AC1AB}" srcOrd="0" destOrd="0" presId="urn:microsoft.com/office/officeart/2005/8/layout/pyramid1"/>
    <dgm:cxn modelId="{87C54C2A-2433-412F-AFDC-EF80684BA9FB}" type="presOf" srcId="{C055D918-0D48-44D3-9287-CAE1B93EB64A}" destId="{8C222443-D6D5-437E-8A06-7845FF64044F}" srcOrd="0" destOrd="0" presId="urn:microsoft.com/office/officeart/2005/8/layout/pyramid1"/>
    <dgm:cxn modelId="{E7AC5795-AE57-4629-9DCD-7B603559995E}" srcId="{C055D918-0D48-44D3-9287-CAE1B93EB64A}" destId="{8380A261-4409-4C6B-8A07-0D64C5422F6D}" srcOrd="2" destOrd="0" parTransId="{48549D1C-43AC-47BA-B869-251333E1E3E6}" sibTransId="{FDF2E5F5-8F13-4FFA-81A9-3BFDEEE2F092}"/>
    <dgm:cxn modelId="{DF277F6E-5463-4336-ABDE-6CE9BBB5760E}" srcId="{C055D918-0D48-44D3-9287-CAE1B93EB64A}" destId="{F014B99B-BC0F-4D51-AA35-03139CBC5BDF}" srcOrd="0" destOrd="0" parTransId="{547044BC-B29A-41C2-9396-2C63C92CED4B}" sibTransId="{310293B5-AF1E-4EB5-9AC5-576D9AB28450}"/>
    <dgm:cxn modelId="{684A2119-F004-4EA4-91AB-934B6F8401A9}" type="presOf" srcId="{8380A261-4409-4C6B-8A07-0D64C5422F6D}" destId="{3405B94A-B110-4EB0-B99D-680A85764021}" srcOrd="0" destOrd="0" presId="urn:microsoft.com/office/officeart/2005/8/layout/pyramid1"/>
    <dgm:cxn modelId="{1E5B1BBB-EB15-427C-923B-76FB6018FA59}" type="presOf" srcId="{8380A261-4409-4C6B-8A07-0D64C5422F6D}" destId="{EB789FCB-B92C-4A52-BB06-4A95FA62001B}" srcOrd="1" destOrd="0" presId="urn:microsoft.com/office/officeart/2005/8/layout/pyramid1"/>
    <dgm:cxn modelId="{CB6F3BE7-F153-4CED-8270-72A0F84A15F2}" type="presOf" srcId="{CBB2EDB4-08BF-49DB-9282-C363CE23E3D0}" destId="{8064A9E2-4365-4891-A563-4210D9FE6047}" srcOrd="1" destOrd="0" presId="urn:microsoft.com/office/officeart/2005/8/layout/pyramid1"/>
    <dgm:cxn modelId="{E02952A2-E36A-4C36-9F3E-BBB3A16BEAFF}" type="presOf" srcId="{CBB2EDB4-08BF-49DB-9282-C363CE23E3D0}" destId="{7099C5AD-A666-455F-9144-31509FAE35FB}" srcOrd="0" destOrd="0" presId="urn:microsoft.com/office/officeart/2005/8/layout/pyramid1"/>
    <dgm:cxn modelId="{FC54928D-8489-45BE-A419-478DF3152712}" type="presParOf" srcId="{8C222443-D6D5-437E-8A06-7845FF64044F}" destId="{8E592AC7-B094-488F-86DE-8B46AA43A5F7}" srcOrd="0" destOrd="0" presId="urn:microsoft.com/office/officeart/2005/8/layout/pyramid1"/>
    <dgm:cxn modelId="{DC294B94-6F0D-4281-8DCC-7EE503DCE163}" type="presParOf" srcId="{8E592AC7-B094-488F-86DE-8B46AA43A5F7}" destId="{47753778-DDCD-4F66-8671-0963E55AC1AB}" srcOrd="0" destOrd="0" presId="urn:microsoft.com/office/officeart/2005/8/layout/pyramid1"/>
    <dgm:cxn modelId="{32B8B60D-2A65-4E4C-9F0F-98AF62A9611C}" type="presParOf" srcId="{8E592AC7-B094-488F-86DE-8B46AA43A5F7}" destId="{158BBE6D-1C8E-4142-827F-B1B32D20364B}" srcOrd="1" destOrd="0" presId="urn:microsoft.com/office/officeart/2005/8/layout/pyramid1"/>
    <dgm:cxn modelId="{4C8D2E90-553F-4C69-9633-5DB19C6B4730}" type="presParOf" srcId="{8C222443-D6D5-437E-8A06-7845FF64044F}" destId="{08609C55-E487-4600-AFD0-8994D3888F22}" srcOrd="1" destOrd="0" presId="urn:microsoft.com/office/officeart/2005/8/layout/pyramid1"/>
    <dgm:cxn modelId="{9AE41948-5B39-48DA-8B26-40AF888C607C}" type="presParOf" srcId="{08609C55-E487-4600-AFD0-8994D3888F22}" destId="{7099C5AD-A666-455F-9144-31509FAE35FB}" srcOrd="0" destOrd="0" presId="urn:microsoft.com/office/officeart/2005/8/layout/pyramid1"/>
    <dgm:cxn modelId="{EDA768DD-D368-40A1-A0BA-204DC4265C49}" type="presParOf" srcId="{08609C55-E487-4600-AFD0-8994D3888F22}" destId="{8064A9E2-4365-4891-A563-4210D9FE6047}" srcOrd="1" destOrd="0" presId="urn:microsoft.com/office/officeart/2005/8/layout/pyramid1"/>
    <dgm:cxn modelId="{EE52A2AF-CD13-415D-9E54-7F7697F26A0C}" type="presParOf" srcId="{8C222443-D6D5-437E-8A06-7845FF64044F}" destId="{4E66420A-6794-4210-A8DC-A681DFE94B26}" srcOrd="2" destOrd="0" presId="urn:microsoft.com/office/officeart/2005/8/layout/pyramid1"/>
    <dgm:cxn modelId="{3162D02E-FA21-4300-B51B-7304BA500A88}" type="presParOf" srcId="{4E66420A-6794-4210-A8DC-A681DFE94B26}" destId="{3405B94A-B110-4EB0-B99D-680A85764021}" srcOrd="0" destOrd="0" presId="urn:microsoft.com/office/officeart/2005/8/layout/pyramid1"/>
    <dgm:cxn modelId="{48E779E7-74C8-4ED9-B4DB-8D03ECADD262}" type="presParOf" srcId="{4E66420A-6794-4210-A8DC-A681DFE94B26}" destId="{EB789FCB-B92C-4A52-BB06-4A95FA62001B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FEE5F0-45C5-4CFF-BA2D-8A60B5871492}" type="doc">
      <dgm:prSet loTypeId="urn:microsoft.com/office/officeart/2005/8/layout/vProcess5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BD7538-E1B7-4A14-9649-1C582DF5D4FE}">
      <dgm:prSet phldrT="[Текст]" custT="1"/>
      <dgm:spPr>
        <a:solidFill>
          <a:srgbClr val="9EE0FE"/>
        </a:solidFill>
      </dgm:spPr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Анализ полученной документации специалистами комиссии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06846E-9354-4D37-9D29-9412891BCA3C}" type="parTrans" cxnId="{C4C80438-EAA9-4321-BFD7-B17FD2CDF6C5}">
      <dgm:prSet/>
      <dgm:spPr/>
      <dgm:t>
        <a:bodyPr/>
        <a:lstStyle/>
        <a:p>
          <a:endParaRPr lang="ru-RU"/>
        </a:p>
      </dgm:t>
    </dgm:pt>
    <dgm:pt modelId="{98F1C1C8-A9C5-40A9-916F-5131661F376A}" type="sibTrans" cxnId="{C4C80438-EAA9-4321-BFD7-B17FD2CDF6C5}">
      <dgm:prSet/>
      <dgm:spPr>
        <a:solidFill>
          <a:srgbClr val="0070C0">
            <a:alpha val="90000"/>
          </a:srgbClr>
        </a:solidFill>
      </dgm:spPr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640A066F-B17F-45B8-89F8-3AD1EC3F21AE}">
      <dgm:prSet phldrT="[Текст]" custT="1"/>
      <dgm:spPr>
        <a:solidFill>
          <a:srgbClr val="9EE0FE"/>
        </a:solidFill>
      </dgm:spPr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5.Получение итогового заключения родителями (законными представителями)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E3434C-981A-44CE-BE18-A5D126FDAEB8}" type="parTrans" cxnId="{6BF5B657-B78C-4B8A-9DD2-7E43D1DB1413}">
      <dgm:prSet/>
      <dgm:spPr/>
      <dgm:t>
        <a:bodyPr/>
        <a:lstStyle/>
        <a:p>
          <a:endParaRPr lang="ru-RU"/>
        </a:p>
      </dgm:t>
    </dgm:pt>
    <dgm:pt modelId="{80935358-8300-4C43-A619-5E4D01ECEE1C}" type="sibTrans" cxnId="{6BF5B657-B78C-4B8A-9DD2-7E43D1DB1413}">
      <dgm:prSet/>
      <dgm:spPr/>
      <dgm:t>
        <a:bodyPr/>
        <a:lstStyle/>
        <a:p>
          <a:endParaRPr lang="ru-RU"/>
        </a:p>
      </dgm:t>
    </dgm:pt>
    <dgm:pt modelId="{07E9D862-254D-46C5-A0D0-BD60FD084431}">
      <dgm:prSet phldrT="[Текст]" phldr="1"/>
      <dgm:spPr/>
      <dgm:t>
        <a:bodyPr/>
        <a:lstStyle/>
        <a:p>
          <a:endParaRPr lang="ru-RU"/>
        </a:p>
      </dgm:t>
    </dgm:pt>
    <dgm:pt modelId="{0EA3F1EE-441D-405A-8935-9EA1BEF45ADD}" type="parTrans" cxnId="{85A5A7F7-C6CE-4326-B522-1D29B69B9034}">
      <dgm:prSet/>
      <dgm:spPr/>
      <dgm:t>
        <a:bodyPr/>
        <a:lstStyle/>
        <a:p>
          <a:endParaRPr lang="ru-RU"/>
        </a:p>
      </dgm:t>
    </dgm:pt>
    <dgm:pt modelId="{B3D9C5EE-F500-42A2-9142-57FDA1BF22AE}" type="sibTrans" cxnId="{85A5A7F7-C6CE-4326-B522-1D29B69B9034}">
      <dgm:prSet/>
      <dgm:spPr/>
      <dgm:t>
        <a:bodyPr/>
        <a:lstStyle/>
        <a:p>
          <a:endParaRPr lang="ru-RU"/>
        </a:p>
      </dgm:t>
    </dgm:pt>
    <dgm:pt modelId="{2B8E528B-B59C-46A5-8EBC-B248E02C47B1}">
      <dgm:prSet phldrT="[Текст]" custT="1"/>
      <dgm:spPr>
        <a:solidFill>
          <a:srgbClr val="9EE0FE"/>
        </a:solidFill>
      </dgm:spPr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Онлайн-диагностика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ребенка дошкольного возраста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A2109F1-5714-4AB0-B497-0BB2290288C0}" type="parTrans" cxnId="{E1011D21-2F5C-4B7B-A197-65E7014AC0EB}">
      <dgm:prSet/>
      <dgm:spPr/>
      <dgm:t>
        <a:bodyPr/>
        <a:lstStyle/>
        <a:p>
          <a:endParaRPr lang="ru-RU"/>
        </a:p>
      </dgm:t>
    </dgm:pt>
    <dgm:pt modelId="{EB8C6CE8-C0DC-4EDC-9F28-F1A973E801DD}" type="sibTrans" cxnId="{E1011D21-2F5C-4B7B-A197-65E7014AC0EB}">
      <dgm:prSet/>
      <dgm:spPr>
        <a:solidFill>
          <a:srgbClr val="0070C0">
            <a:alpha val="90000"/>
          </a:srgbClr>
        </a:solidFill>
      </dgm:spPr>
      <dgm:t>
        <a:bodyPr/>
        <a:lstStyle/>
        <a:p>
          <a:endParaRPr lang="ru-RU"/>
        </a:p>
      </dgm:t>
    </dgm:pt>
    <dgm:pt modelId="{F68A3DDF-6DB4-4987-B53D-BCDBCA10BAEB}">
      <dgm:prSet phldrT="[Текст]" custT="1"/>
      <dgm:spPr>
        <a:solidFill>
          <a:srgbClr val="9EE0FE"/>
        </a:solidFill>
      </dgm:spPr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3.Заполнение электронной карты обследования ребенка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FFDE97-27ED-4BEE-94F2-E44BC495E713}" type="parTrans" cxnId="{0FF18272-5323-40BD-820A-BCA1928EF8F0}">
      <dgm:prSet/>
      <dgm:spPr/>
      <dgm:t>
        <a:bodyPr/>
        <a:lstStyle/>
        <a:p>
          <a:endParaRPr lang="ru-RU"/>
        </a:p>
      </dgm:t>
    </dgm:pt>
    <dgm:pt modelId="{E7C70EB0-ACEC-4279-BCCC-DF6F633D54FD}" type="sibTrans" cxnId="{0FF18272-5323-40BD-820A-BCA1928EF8F0}">
      <dgm:prSet/>
      <dgm:spPr>
        <a:solidFill>
          <a:srgbClr val="0070C0">
            <a:alpha val="90000"/>
          </a:srgbClr>
        </a:solidFill>
      </dgm:spPr>
      <dgm:t>
        <a:bodyPr/>
        <a:lstStyle/>
        <a:p>
          <a:endParaRPr lang="ru-RU"/>
        </a:p>
      </dgm:t>
    </dgm:pt>
    <dgm:pt modelId="{FC5BD7F4-96B4-47C9-998E-6FC57FDD5E06}">
      <dgm:prSet phldrT="[Текст]" custT="1"/>
      <dgm:spPr>
        <a:solidFill>
          <a:srgbClr val="9EE0FE"/>
        </a:solidFill>
      </dgm:spPr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4.Заполнение итогового заключения в АИС «ПМПК»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255644D-8A28-46C9-BF4D-930A9544BCBC}" type="parTrans" cxnId="{D299D945-5B06-4459-93D5-DC15415E57A0}">
      <dgm:prSet/>
      <dgm:spPr/>
      <dgm:t>
        <a:bodyPr/>
        <a:lstStyle/>
        <a:p>
          <a:endParaRPr lang="ru-RU"/>
        </a:p>
      </dgm:t>
    </dgm:pt>
    <dgm:pt modelId="{CA06A359-1AEE-4640-8FE2-7A447B44B5F4}" type="sibTrans" cxnId="{D299D945-5B06-4459-93D5-DC15415E57A0}">
      <dgm:prSet/>
      <dgm:spPr>
        <a:solidFill>
          <a:srgbClr val="0070C0">
            <a:alpha val="90000"/>
          </a:srgbClr>
        </a:solidFill>
      </dgm:spPr>
      <dgm:t>
        <a:bodyPr/>
        <a:lstStyle/>
        <a:p>
          <a:endParaRPr lang="ru-RU"/>
        </a:p>
      </dgm:t>
    </dgm:pt>
    <dgm:pt modelId="{750584B0-8F72-4FC1-8F04-083026C179E3}" type="pres">
      <dgm:prSet presAssocID="{6BFEE5F0-45C5-4CFF-BA2D-8A60B5871492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5C6604F-7771-4662-8AA0-396AE1A5BE3F}" type="pres">
      <dgm:prSet presAssocID="{6BFEE5F0-45C5-4CFF-BA2D-8A60B5871492}" presName="dummyMaxCanvas" presStyleCnt="0">
        <dgm:presLayoutVars/>
      </dgm:prSet>
      <dgm:spPr/>
    </dgm:pt>
    <dgm:pt modelId="{30FEC8C0-9AF4-4C08-9FBE-E2B4BF8EDC03}" type="pres">
      <dgm:prSet presAssocID="{6BFEE5F0-45C5-4CFF-BA2D-8A60B5871492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366500-1CE0-4E21-ABD1-DA4624D064AC}" type="pres">
      <dgm:prSet presAssocID="{6BFEE5F0-45C5-4CFF-BA2D-8A60B5871492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A03898-272E-4EF0-AF67-078971E9CE25}" type="pres">
      <dgm:prSet presAssocID="{6BFEE5F0-45C5-4CFF-BA2D-8A60B5871492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17664F-C9B3-4249-A8B8-C4D300FA926D}" type="pres">
      <dgm:prSet presAssocID="{6BFEE5F0-45C5-4CFF-BA2D-8A60B5871492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A6D48D-BAD0-473B-A278-4CF37A911351}" type="pres">
      <dgm:prSet presAssocID="{6BFEE5F0-45C5-4CFF-BA2D-8A60B5871492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9552E2-4F18-4949-BE6B-3424A9372BC7}" type="pres">
      <dgm:prSet presAssocID="{6BFEE5F0-45C5-4CFF-BA2D-8A60B5871492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E2DFB3-AB61-455F-9BB7-2E64B786D895}" type="pres">
      <dgm:prSet presAssocID="{6BFEE5F0-45C5-4CFF-BA2D-8A60B5871492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9A8CAC-EB46-4693-A9F5-A064E8EFDD0C}" type="pres">
      <dgm:prSet presAssocID="{6BFEE5F0-45C5-4CFF-BA2D-8A60B5871492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365600-431D-4308-99D7-92F1861F9C31}" type="pres">
      <dgm:prSet presAssocID="{6BFEE5F0-45C5-4CFF-BA2D-8A60B5871492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D72557-98A8-484B-B82C-065B0616D77B}" type="pres">
      <dgm:prSet presAssocID="{6BFEE5F0-45C5-4CFF-BA2D-8A60B5871492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31FB49-1DD9-4303-9D35-94208F3E324B}" type="pres">
      <dgm:prSet presAssocID="{6BFEE5F0-45C5-4CFF-BA2D-8A60B5871492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6162F8-B5E5-4AE8-89A7-33FD83ECEF0D}" type="pres">
      <dgm:prSet presAssocID="{6BFEE5F0-45C5-4CFF-BA2D-8A60B5871492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DD35B8-8792-44B6-A00D-B33E61D3EFF6}" type="pres">
      <dgm:prSet presAssocID="{6BFEE5F0-45C5-4CFF-BA2D-8A60B5871492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58857A-1BF0-4921-8D21-7BADDAF5D973}" type="pres">
      <dgm:prSet presAssocID="{6BFEE5F0-45C5-4CFF-BA2D-8A60B5871492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D4C42F7-DE47-434E-8959-D5B9CE32EA7E}" type="presOf" srcId="{EB8C6CE8-C0DC-4EDC-9F28-F1A973E801DD}" destId="{03E2DFB3-AB61-455F-9BB7-2E64B786D895}" srcOrd="0" destOrd="0" presId="urn:microsoft.com/office/officeart/2005/8/layout/vProcess5"/>
    <dgm:cxn modelId="{97F82EF7-7515-4153-B282-2AB399590B60}" type="presOf" srcId="{F68A3DDF-6DB4-4987-B53D-BCDBCA10BAEB}" destId="{246162F8-B5E5-4AE8-89A7-33FD83ECEF0D}" srcOrd="1" destOrd="0" presId="urn:microsoft.com/office/officeart/2005/8/layout/vProcess5"/>
    <dgm:cxn modelId="{85A5A7F7-C6CE-4326-B522-1D29B69B9034}" srcId="{6BFEE5F0-45C5-4CFF-BA2D-8A60B5871492}" destId="{07E9D862-254D-46C5-A0D0-BD60FD084431}" srcOrd="5" destOrd="0" parTransId="{0EA3F1EE-441D-405A-8935-9EA1BEF45ADD}" sibTransId="{B3D9C5EE-F500-42A2-9142-57FDA1BF22AE}"/>
    <dgm:cxn modelId="{0CB96756-A65B-45D0-B586-FE0C26B2514D}" type="presOf" srcId="{2B8E528B-B59C-46A5-8EBC-B248E02C47B1}" destId="{5231FB49-1DD9-4303-9D35-94208F3E324B}" srcOrd="1" destOrd="0" presId="urn:microsoft.com/office/officeart/2005/8/layout/vProcess5"/>
    <dgm:cxn modelId="{F2936C4A-6155-4687-8F74-B886BE8884A4}" type="presOf" srcId="{CA06A359-1AEE-4640-8FE2-7A447B44B5F4}" destId="{7B365600-431D-4308-99D7-92F1861F9C31}" srcOrd="0" destOrd="0" presId="urn:microsoft.com/office/officeart/2005/8/layout/vProcess5"/>
    <dgm:cxn modelId="{E1011D21-2F5C-4B7B-A197-65E7014AC0EB}" srcId="{6BFEE5F0-45C5-4CFF-BA2D-8A60B5871492}" destId="{2B8E528B-B59C-46A5-8EBC-B248E02C47B1}" srcOrd="1" destOrd="0" parTransId="{5A2109F1-5714-4AB0-B497-0BB2290288C0}" sibTransId="{EB8C6CE8-C0DC-4EDC-9F28-F1A973E801DD}"/>
    <dgm:cxn modelId="{0FF18272-5323-40BD-820A-BCA1928EF8F0}" srcId="{6BFEE5F0-45C5-4CFF-BA2D-8A60B5871492}" destId="{F68A3DDF-6DB4-4987-B53D-BCDBCA10BAEB}" srcOrd="2" destOrd="0" parTransId="{8EFFDE97-27ED-4BEE-94F2-E44BC495E713}" sibTransId="{E7C70EB0-ACEC-4279-BCCC-DF6F633D54FD}"/>
    <dgm:cxn modelId="{BDAFD23A-A7B6-4510-9AD5-01A9D9D104D0}" type="presOf" srcId="{640A066F-B17F-45B8-89F8-3AD1EC3F21AE}" destId="{E858857A-1BF0-4921-8D21-7BADDAF5D973}" srcOrd="1" destOrd="0" presId="urn:microsoft.com/office/officeart/2005/8/layout/vProcess5"/>
    <dgm:cxn modelId="{CA1C1E4C-3053-4155-9C80-B1EB95B72E42}" type="presOf" srcId="{640A066F-B17F-45B8-89F8-3AD1EC3F21AE}" destId="{6EA6D48D-BAD0-473B-A278-4CF37A911351}" srcOrd="0" destOrd="0" presId="urn:microsoft.com/office/officeart/2005/8/layout/vProcess5"/>
    <dgm:cxn modelId="{D47FAA15-73AF-4099-9318-F213010D9493}" type="presOf" srcId="{E7C70EB0-ACEC-4279-BCCC-DF6F633D54FD}" destId="{D89A8CAC-EB46-4693-A9F5-A064E8EFDD0C}" srcOrd="0" destOrd="0" presId="urn:microsoft.com/office/officeart/2005/8/layout/vProcess5"/>
    <dgm:cxn modelId="{DF3A725C-117B-4BA3-8C5F-0097ECD451AB}" type="presOf" srcId="{6BFEE5F0-45C5-4CFF-BA2D-8A60B5871492}" destId="{750584B0-8F72-4FC1-8F04-083026C179E3}" srcOrd="0" destOrd="0" presId="urn:microsoft.com/office/officeart/2005/8/layout/vProcess5"/>
    <dgm:cxn modelId="{C4C80438-EAA9-4321-BFD7-B17FD2CDF6C5}" srcId="{6BFEE5F0-45C5-4CFF-BA2D-8A60B5871492}" destId="{DABD7538-E1B7-4A14-9649-1C582DF5D4FE}" srcOrd="0" destOrd="0" parTransId="{B406846E-9354-4D37-9D29-9412891BCA3C}" sibTransId="{98F1C1C8-A9C5-40A9-916F-5131661F376A}"/>
    <dgm:cxn modelId="{5612FB7A-1C75-4F96-8FBA-CE09ED85426A}" type="presOf" srcId="{2B8E528B-B59C-46A5-8EBC-B248E02C47B1}" destId="{FE366500-1CE0-4E21-ABD1-DA4624D064AC}" srcOrd="0" destOrd="0" presId="urn:microsoft.com/office/officeart/2005/8/layout/vProcess5"/>
    <dgm:cxn modelId="{F1B496A5-85E4-4F87-B331-D2BB656EA1BD}" type="presOf" srcId="{FC5BD7F4-96B4-47C9-998E-6FC57FDD5E06}" destId="{F8DD35B8-8792-44B6-A00D-B33E61D3EFF6}" srcOrd="1" destOrd="0" presId="urn:microsoft.com/office/officeart/2005/8/layout/vProcess5"/>
    <dgm:cxn modelId="{ACB935DF-5A92-4297-8AE6-F203006084DF}" type="presOf" srcId="{F68A3DDF-6DB4-4987-B53D-BCDBCA10BAEB}" destId="{B6A03898-272E-4EF0-AF67-078971E9CE25}" srcOrd="0" destOrd="0" presId="urn:microsoft.com/office/officeart/2005/8/layout/vProcess5"/>
    <dgm:cxn modelId="{D299D945-5B06-4459-93D5-DC15415E57A0}" srcId="{6BFEE5F0-45C5-4CFF-BA2D-8A60B5871492}" destId="{FC5BD7F4-96B4-47C9-998E-6FC57FDD5E06}" srcOrd="3" destOrd="0" parTransId="{B255644D-8A28-46C9-BF4D-930A9544BCBC}" sibTransId="{CA06A359-1AEE-4640-8FE2-7A447B44B5F4}"/>
    <dgm:cxn modelId="{66AFC5CF-7352-4F56-A0AA-6A3450F7DA57}" type="presOf" srcId="{DABD7538-E1B7-4A14-9649-1C582DF5D4FE}" destId="{30FEC8C0-9AF4-4C08-9FBE-E2B4BF8EDC03}" srcOrd="0" destOrd="0" presId="urn:microsoft.com/office/officeart/2005/8/layout/vProcess5"/>
    <dgm:cxn modelId="{6BF5B657-B78C-4B8A-9DD2-7E43D1DB1413}" srcId="{6BFEE5F0-45C5-4CFF-BA2D-8A60B5871492}" destId="{640A066F-B17F-45B8-89F8-3AD1EC3F21AE}" srcOrd="4" destOrd="0" parTransId="{D3E3434C-981A-44CE-BE18-A5D126FDAEB8}" sibTransId="{80935358-8300-4C43-A619-5E4D01ECEE1C}"/>
    <dgm:cxn modelId="{1BA5EBE3-3F4C-4EF6-8FC0-B070677DAC04}" type="presOf" srcId="{DABD7538-E1B7-4A14-9649-1C582DF5D4FE}" destId="{5FD72557-98A8-484B-B82C-065B0616D77B}" srcOrd="1" destOrd="0" presId="urn:microsoft.com/office/officeart/2005/8/layout/vProcess5"/>
    <dgm:cxn modelId="{7DCF197F-11A3-4556-BDF8-A07A795ABA8F}" type="presOf" srcId="{98F1C1C8-A9C5-40A9-916F-5131661F376A}" destId="{AE9552E2-4F18-4949-BE6B-3424A9372BC7}" srcOrd="0" destOrd="0" presId="urn:microsoft.com/office/officeart/2005/8/layout/vProcess5"/>
    <dgm:cxn modelId="{1DCF82CF-BAC7-4911-ABB5-341E43019593}" type="presOf" srcId="{FC5BD7F4-96B4-47C9-998E-6FC57FDD5E06}" destId="{7B17664F-C9B3-4249-A8B8-C4D300FA926D}" srcOrd="0" destOrd="0" presId="urn:microsoft.com/office/officeart/2005/8/layout/vProcess5"/>
    <dgm:cxn modelId="{D356F34A-5BBF-4E1C-A6A1-863F5F7497D7}" type="presParOf" srcId="{750584B0-8F72-4FC1-8F04-083026C179E3}" destId="{75C6604F-7771-4662-8AA0-396AE1A5BE3F}" srcOrd="0" destOrd="0" presId="urn:microsoft.com/office/officeart/2005/8/layout/vProcess5"/>
    <dgm:cxn modelId="{C54A4B63-A4B9-4FF8-B06E-DF5A8CC621C2}" type="presParOf" srcId="{750584B0-8F72-4FC1-8F04-083026C179E3}" destId="{30FEC8C0-9AF4-4C08-9FBE-E2B4BF8EDC03}" srcOrd="1" destOrd="0" presId="urn:microsoft.com/office/officeart/2005/8/layout/vProcess5"/>
    <dgm:cxn modelId="{725943E9-7E2A-479D-98FF-05F3D44A112B}" type="presParOf" srcId="{750584B0-8F72-4FC1-8F04-083026C179E3}" destId="{FE366500-1CE0-4E21-ABD1-DA4624D064AC}" srcOrd="2" destOrd="0" presId="urn:microsoft.com/office/officeart/2005/8/layout/vProcess5"/>
    <dgm:cxn modelId="{CB7CD89D-5B72-42CF-8554-17928ED6E43D}" type="presParOf" srcId="{750584B0-8F72-4FC1-8F04-083026C179E3}" destId="{B6A03898-272E-4EF0-AF67-078971E9CE25}" srcOrd="3" destOrd="0" presId="urn:microsoft.com/office/officeart/2005/8/layout/vProcess5"/>
    <dgm:cxn modelId="{D95DFD20-FBA3-4B8D-AD69-200D22D681F3}" type="presParOf" srcId="{750584B0-8F72-4FC1-8F04-083026C179E3}" destId="{7B17664F-C9B3-4249-A8B8-C4D300FA926D}" srcOrd="4" destOrd="0" presId="urn:microsoft.com/office/officeart/2005/8/layout/vProcess5"/>
    <dgm:cxn modelId="{667C7091-2AFD-4C7D-8447-72131A979E49}" type="presParOf" srcId="{750584B0-8F72-4FC1-8F04-083026C179E3}" destId="{6EA6D48D-BAD0-473B-A278-4CF37A911351}" srcOrd="5" destOrd="0" presId="urn:microsoft.com/office/officeart/2005/8/layout/vProcess5"/>
    <dgm:cxn modelId="{98616849-76B6-47D0-B92C-3F5E96C15DC0}" type="presParOf" srcId="{750584B0-8F72-4FC1-8F04-083026C179E3}" destId="{AE9552E2-4F18-4949-BE6B-3424A9372BC7}" srcOrd="6" destOrd="0" presId="urn:microsoft.com/office/officeart/2005/8/layout/vProcess5"/>
    <dgm:cxn modelId="{4CC8EE6B-38AB-46B5-A9A8-A40A5104A44D}" type="presParOf" srcId="{750584B0-8F72-4FC1-8F04-083026C179E3}" destId="{03E2DFB3-AB61-455F-9BB7-2E64B786D895}" srcOrd="7" destOrd="0" presId="urn:microsoft.com/office/officeart/2005/8/layout/vProcess5"/>
    <dgm:cxn modelId="{B350729A-4EBC-4662-BBBC-77062B407462}" type="presParOf" srcId="{750584B0-8F72-4FC1-8F04-083026C179E3}" destId="{D89A8CAC-EB46-4693-A9F5-A064E8EFDD0C}" srcOrd="8" destOrd="0" presId="urn:microsoft.com/office/officeart/2005/8/layout/vProcess5"/>
    <dgm:cxn modelId="{2717DD26-3A90-46D1-9B12-55CBD4409F9F}" type="presParOf" srcId="{750584B0-8F72-4FC1-8F04-083026C179E3}" destId="{7B365600-431D-4308-99D7-92F1861F9C31}" srcOrd="9" destOrd="0" presId="urn:microsoft.com/office/officeart/2005/8/layout/vProcess5"/>
    <dgm:cxn modelId="{9E667E82-8A0D-4FA0-8638-6DE8D3DE1E04}" type="presParOf" srcId="{750584B0-8F72-4FC1-8F04-083026C179E3}" destId="{5FD72557-98A8-484B-B82C-065B0616D77B}" srcOrd="10" destOrd="0" presId="urn:microsoft.com/office/officeart/2005/8/layout/vProcess5"/>
    <dgm:cxn modelId="{D3E07C96-F5C8-4F3C-92A6-6B3330B4706A}" type="presParOf" srcId="{750584B0-8F72-4FC1-8F04-083026C179E3}" destId="{5231FB49-1DD9-4303-9D35-94208F3E324B}" srcOrd="11" destOrd="0" presId="urn:microsoft.com/office/officeart/2005/8/layout/vProcess5"/>
    <dgm:cxn modelId="{D0986F51-6D77-4890-B7E2-237DCA62282D}" type="presParOf" srcId="{750584B0-8F72-4FC1-8F04-083026C179E3}" destId="{246162F8-B5E5-4AE8-89A7-33FD83ECEF0D}" srcOrd="12" destOrd="0" presId="urn:microsoft.com/office/officeart/2005/8/layout/vProcess5"/>
    <dgm:cxn modelId="{7C243659-B71E-401B-87B7-78F9CE84F63D}" type="presParOf" srcId="{750584B0-8F72-4FC1-8F04-083026C179E3}" destId="{F8DD35B8-8792-44B6-A00D-B33E61D3EFF6}" srcOrd="13" destOrd="0" presId="urn:microsoft.com/office/officeart/2005/8/layout/vProcess5"/>
    <dgm:cxn modelId="{FBF34003-3B23-4126-AA7B-F186C93CB6A7}" type="presParOf" srcId="{750584B0-8F72-4FC1-8F04-083026C179E3}" destId="{E858857A-1BF0-4921-8D21-7BADDAF5D973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7753778-DDCD-4F66-8671-0963E55AC1AB}">
      <dsp:nvSpPr>
        <dsp:cNvPr id="0" name=""/>
        <dsp:cNvSpPr/>
      </dsp:nvSpPr>
      <dsp:spPr>
        <a:xfrm>
          <a:off x="1500197" y="0"/>
          <a:ext cx="1500197" cy="1729979"/>
        </a:xfrm>
        <a:prstGeom prst="trapezoid">
          <a:avLst>
            <a:gd name="adj" fmla="val 5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chemeClr val="bg1"/>
              </a:solidFill>
            </a:rPr>
            <a:t>Федеральный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chemeClr val="bg1"/>
              </a:solidFill>
            </a:rPr>
            <a:t>уровень</a:t>
          </a:r>
        </a:p>
      </dsp:txBody>
      <dsp:txXfrm>
        <a:off x="1500197" y="0"/>
        <a:ext cx="1500197" cy="1729979"/>
      </dsp:txXfrm>
    </dsp:sp>
    <dsp:sp modelId="{7099C5AD-A666-455F-9144-31509FAE35FB}">
      <dsp:nvSpPr>
        <dsp:cNvPr id="0" name=""/>
        <dsp:cNvSpPr/>
      </dsp:nvSpPr>
      <dsp:spPr>
        <a:xfrm>
          <a:off x="744728" y="1746742"/>
          <a:ext cx="3000395" cy="1729979"/>
        </a:xfrm>
        <a:prstGeom prst="trapezoid">
          <a:avLst>
            <a:gd name="adj" fmla="val 43359"/>
          </a:avLst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Региональный уровень</a:t>
          </a:r>
        </a:p>
      </dsp:txBody>
      <dsp:txXfrm>
        <a:off x="1269797" y="1746742"/>
        <a:ext cx="1950256" cy="1729979"/>
      </dsp:txXfrm>
    </dsp:sp>
    <dsp:sp modelId="{3405B94A-B110-4EB0-B99D-680A85764021}">
      <dsp:nvSpPr>
        <dsp:cNvPr id="0" name=""/>
        <dsp:cNvSpPr/>
      </dsp:nvSpPr>
      <dsp:spPr>
        <a:xfrm>
          <a:off x="0" y="3459958"/>
          <a:ext cx="4500593" cy="1729979"/>
        </a:xfrm>
        <a:prstGeom prst="trapezoid">
          <a:avLst>
            <a:gd name="adj" fmla="val 43359"/>
          </a:avLst>
        </a:prstGeom>
        <a:solidFill>
          <a:srgbClr val="00B0F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Уровень ОО</a:t>
          </a:r>
        </a:p>
      </dsp:txBody>
      <dsp:txXfrm>
        <a:off x="787603" y="3459958"/>
        <a:ext cx="2925385" cy="172997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0FEC8C0-9AF4-4C08-9FBE-E2B4BF8EDC03}">
      <dsp:nvSpPr>
        <dsp:cNvPr id="0" name=""/>
        <dsp:cNvSpPr/>
      </dsp:nvSpPr>
      <dsp:spPr>
        <a:xfrm>
          <a:off x="0" y="0"/>
          <a:ext cx="6225556" cy="803529"/>
        </a:xfrm>
        <a:prstGeom prst="roundRect">
          <a:avLst>
            <a:gd name="adj" fmla="val 10000"/>
          </a:avLst>
        </a:prstGeom>
        <a:solidFill>
          <a:srgbClr val="9EE0FE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Анализ полученной документации специалистами комиссии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0"/>
        <a:ext cx="5311542" cy="803529"/>
      </dsp:txXfrm>
    </dsp:sp>
    <dsp:sp modelId="{FE366500-1CE0-4E21-ABD1-DA4624D064AC}">
      <dsp:nvSpPr>
        <dsp:cNvPr id="0" name=""/>
        <dsp:cNvSpPr/>
      </dsp:nvSpPr>
      <dsp:spPr>
        <a:xfrm>
          <a:off x="464895" y="915130"/>
          <a:ext cx="6225556" cy="803529"/>
        </a:xfrm>
        <a:prstGeom prst="roundRect">
          <a:avLst>
            <a:gd name="adj" fmla="val 10000"/>
          </a:avLst>
        </a:prstGeom>
        <a:solidFill>
          <a:srgbClr val="9EE0FE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Онлайн-диагностика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ребенка дошкольного возраста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4895" y="915130"/>
        <a:ext cx="5238366" cy="803529"/>
      </dsp:txXfrm>
    </dsp:sp>
    <dsp:sp modelId="{B6A03898-272E-4EF0-AF67-078971E9CE25}">
      <dsp:nvSpPr>
        <dsp:cNvPr id="0" name=""/>
        <dsp:cNvSpPr/>
      </dsp:nvSpPr>
      <dsp:spPr>
        <a:xfrm>
          <a:off x="929790" y="1830260"/>
          <a:ext cx="6225556" cy="803529"/>
        </a:xfrm>
        <a:prstGeom prst="roundRect">
          <a:avLst>
            <a:gd name="adj" fmla="val 10000"/>
          </a:avLst>
        </a:prstGeom>
        <a:solidFill>
          <a:srgbClr val="9EE0FE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3.Заполнение электронной карты обследования ребенка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29790" y="1830260"/>
        <a:ext cx="5238366" cy="803529"/>
      </dsp:txXfrm>
    </dsp:sp>
    <dsp:sp modelId="{7B17664F-C9B3-4249-A8B8-C4D300FA926D}">
      <dsp:nvSpPr>
        <dsp:cNvPr id="0" name=""/>
        <dsp:cNvSpPr/>
      </dsp:nvSpPr>
      <dsp:spPr>
        <a:xfrm>
          <a:off x="1394686" y="2745390"/>
          <a:ext cx="6225556" cy="803529"/>
        </a:xfrm>
        <a:prstGeom prst="roundRect">
          <a:avLst>
            <a:gd name="adj" fmla="val 10000"/>
          </a:avLst>
        </a:prstGeom>
        <a:solidFill>
          <a:srgbClr val="9EE0FE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4.Заполнение итогового заключения в АИС «ПМПК»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94686" y="2745390"/>
        <a:ext cx="5238366" cy="803529"/>
      </dsp:txXfrm>
    </dsp:sp>
    <dsp:sp modelId="{6EA6D48D-BAD0-473B-A278-4CF37A911351}">
      <dsp:nvSpPr>
        <dsp:cNvPr id="0" name=""/>
        <dsp:cNvSpPr/>
      </dsp:nvSpPr>
      <dsp:spPr>
        <a:xfrm>
          <a:off x="1859581" y="3660521"/>
          <a:ext cx="6225556" cy="803529"/>
        </a:xfrm>
        <a:prstGeom prst="roundRect">
          <a:avLst>
            <a:gd name="adj" fmla="val 10000"/>
          </a:avLst>
        </a:prstGeom>
        <a:solidFill>
          <a:srgbClr val="9EE0FE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5.Получение итогового заключения родителями (законными представителями)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59581" y="3660521"/>
        <a:ext cx="5238366" cy="803529"/>
      </dsp:txXfrm>
    </dsp:sp>
    <dsp:sp modelId="{AE9552E2-4F18-4949-BE6B-3424A9372BC7}">
      <dsp:nvSpPr>
        <dsp:cNvPr id="0" name=""/>
        <dsp:cNvSpPr/>
      </dsp:nvSpPr>
      <dsp:spPr>
        <a:xfrm>
          <a:off x="5703262" y="587022"/>
          <a:ext cx="522293" cy="522293"/>
        </a:xfrm>
        <a:prstGeom prst="downArrow">
          <a:avLst>
            <a:gd name="adj1" fmla="val 55000"/>
            <a:gd name="adj2" fmla="val 45000"/>
          </a:avLst>
        </a:prstGeom>
        <a:solidFill>
          <a:srgbClr val="0070C0">
            <a:alpha val="90000"/>
          </a:srgb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>
            <a:solidFill>
              <a:srgbClr val="002060"/>
            </a:solidFill>
          </a:endParaRPr>
        </a:p>
      </dsp:txBody>
      <dsp:txXfrm>
        <a:off x="5703262" y="587022"/>
        <a:ext cx="522293" cy="522293"/>
      </dsp:txXfrm>
    </dsp:sp>
    <dsp:sp modelId="{03E2DFB3-AB61-455F-9BB7-2E64B786D895}">
      <dsp:nvSpPr>
        <dsp:cNvPr id="0" name=""/>
        <dsp:cNvSpPr/>
      </dsp:nvSpPr>
      <dsp:spPr>
        <a:xfrm>
          <a:off x="6168157" y="1502152"/>
          <a:ext cx="522293" cy="522293"/>
        </a:xfrm>
        <a:prstGeom prst="downArrow">
          <a:avLst>
            <a:gd name="adj1" fmla="val 55000"/>
            <a:gd name="adj2" fmla="val 45000"/>
          </a:avLst>
        </a:prstGeom>
        <a:solidFill>
          <a:srgbClr val="0070C0">
            <a:alpha val="90000"/>
          </a:srgb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6168157" y="1502152"/>
        <a:ext cx="522293" cy="522293"/>
      </dsp:txXfrm>
    </dsp:sp>
    <dsp:sp modelId="{D89A8CAC-EB46-4693-A9F5-A064E8EFDD0C}">
      <dsp:nvSpPr>
        <dsp:cNvPr id="0" name=""/>
        <dsp:cNvSpPr/>
      </dsp:nvSpPr>
      <dsp:spPr>
        <a:xfrm>
          <a:off x="6633053" y="2403890"/>
          <a:ext cx="522293" cy="522293"/>
        </a:xfrm>
        <a:prstGeom prst="downArrow">
          <a:avLst>
            <a:gd name="adj1" fmla="val 55000"/>
            <a:gd name="adj2" fmla="val 45000"/>
          </a:avLst>
        </a:prstGeom>
        <a:solidFill>
          <a:srgbClr val="0070C0">
            <a:alpha val="90000"/>
          </a:srgb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6633053" y="2403890"/>
        <a:ext cx="522293" cy="522293"/>
      </dsp:txXfrm>
    </dsp:sp>
    <dsp:sp modelId="{7B365600-431D-4308-99D7-92F1861F9C31}">
      <dsp:nvSpPr>
        <dsp:cNvPr id="0" name=""/>
        <dsp:cNvSpPr/>
      </dsp:nvSpPr>
      <dsp:spPr>
        <a:xfrm>
          <a:off x="7097948" y="3327949"/>
          <a:ext cx="522293" cy="522293"/>
        </a:xfrm>
        <a:prstGeom prst="downArrow">
          <a:avLst>
            <a:gd name="adj1" fmla="val 55000"/>
            <a:gd name="adj2" fmla="val 45000"/>
          </a:avLst>
        </a:prstGeom>
        <a:solidFill>
          <a:srgbClr val="0070C0">
            <a:alpha val="90000"/>
          </a:srgb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7097948" y="3327949"/>
        <a:ext cx="522293" cy="5222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B63E80-F3C1-40E1-ADE6-7667B802929F}" type="datetimeFigureOut">
              <a:rPr lang="ru-RU" smtClean="0"/>
              <a:pPr/>
              <a:t>28.04.2025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D8501-3B49-49BD-834F-769B3A01D1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6787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3154-E84C-41DF-B5DA-EC6BBDAF4A27}" type="datetime1">
              <a:rPr lang="ru-RU" smtClean="0"/>
              <a:pPr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1411B-D92D-4D4A-AE7C-DA3B657800A4}" type="datetime1">
              <a:rPr lang="ru-RU" smtClean="0"/>
              <a:pPr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F3428-DA13-4CD4-A0C1-213CC02A17F0}" type="datetime1">
              <a:rPr lang="ru-RU" smtClean="0"/>
              <a:pPr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B6EF6-91A9-45D4-90F2-6D7F1684EEAD}" type="datetime1">
              <a:rPr lang="ru-RU" smtClean="0"/>
              <a:pPr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FB03-7E63-4E96-8E71-64D8AAAA05E5}" type="datetime1">
              <a:rPr lang="ru-RU" smtClean="0"/>
              <a:pPr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10540-5065-4154-B575-25F045956217}" type="datetime1">
              <a:rPr lang="ru-RU" smtClean="0"/>
              <a:pPr/>
              <a:t>28.04.2025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19B64-BEA0-4646-B2DC-9848AD041FF0}" type="datetime1">
              <a:rPr lang="ru-RU" smtClean="0"/>
              <a:pPr/>
              <a:t>28.04.2025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D4C0B-81BA-44B0-9873-B784BFDAA5C9}" type="datetime1">
              <a:rPr lang="ru-RU" smtClean="0"/>
              <a:pPr/>
              <a:t>28.04.2025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3CF4-D6E8-4C91-A0C2-281C5183E81D}" type="datetime1">
              <a:rPr lang="ru-RU" smtClean="0"/>
              <a:pPr/>
              <a:t>28.04.2025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A916-F477-4046-8D7F-52FEE71D902C}" type="datetime1">
              <a:rPr lang="ru-RU" smtClean="0"/>
              <a:pPr/>
              <a:t>28.04.2025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3FF46-2893-462E-B2F1-225924908D8D}" type="datetime1">
              <a:rPr lang="ru-RU" smtClean="0"/>
              <a:pPr/>
              <a:t>28.04.2025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3BC51-48CD-4653-BB47-5F4125556576}" type="datetime1">
              <a:rPr lang="ru-RU" smtClean="0"/>
              <a:pPr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hyperlink" Target="https://dsneposeda10.tvoysadik.ru/?section_id=64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pPr/>
              <a:t>1</a:t>
            </a:fld>
            <a:endParaRPr lang="ru-RU" sz="1400"/>
          </a:p>
        </p:txBody>
      </p:sp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FA690F5C-004C-42B9-B72F-B786C782DD2F}"/>
              </a:ext>
            </a:extLst>
          </p:cNvPr>
          <p:cNvSpPr txBox="1"/>
          <p:nvPr/>
        </p:nvSpPr>
        <p:spPr>
          <a:xfrm>
            <a:off x="843844" y="977313"/>
            <a:ext cx="7624018" cy="104644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дошкольное образовательное учреждение</a:t>
            </a: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№10 п. Полетаево»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6A4A1D50-C345-4A34-88BD-4C0B81EE5703}"/>
              </a:ext>
            </a:extLst>
          </p:cNvPr>
          <p:cNvSpPr txBox="1"/>
          <p:nvPr/>
        </p:nvSpPr>
        <p:spPr>
          <a:xfrm>
            <a:off x="747168" y="1623363"/>
            <a:ext cx="7624018" cy="15081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2000" b="1" dirty="0"/>
          </a:p>
          <a:p>
            <a:pPr algn="ctr"/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</a:t>
            </a:r>
            <a:r>
              <a:rPr lang="ru-RU" sz="24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защиты проекта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внедрению бережливых технологий в системе образования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Челябинской области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76C5848D-E353-4493-B4C3-0DA0BB73400D}"/>
              </a:ext>
            </a:extLst>
          </p:cNvPr>
          <p:cNvSpPr txBox="1"/>
          <p:nvPr/>
        </p:nvSpPr>
        <p:spPr>
          <a:xfrm>
            <a:off x="4067944" y="5013176"/>
            <a:ext cx="4851575" cy="110799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dirty="0"/>
          </a:p>
          <a:p>
            <a:pPr algn="just">
              <a:spcAft>
                <a:spcPts val="0"/>
              </a:spcAft>
              <a:tabLst>
                <a:tab pos="270510" algn="l"/>
              </a:tabLst>
            </a:pPr>
            <a:r>
              <a:rPr lang="ru-RU" sz="1600" kern="1600" dirty="0" smtClean="0">
                <a:latin typeface="Times New Roman"/>
                <a:ea typeface="Times New Roman"/>
              </a:rPr>
              <a:t>Галиулина Анастасия Родионовна, учитель-логопед МДОУ «Д/с №10 п.Полетаево», эксперт СМР ТПМПК</a:t>
            </a:r>
            <a:endParaRPr lang="ru-RU" sz="2400" dirty="0">
              <a:latin typeface="Times New Roman"/>
              <a:ea typeface="Times New Roman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CED1909E-D425-4815-B6E0-8863093AA9F6}"/>
              </a:ext>
            </a:extLst>
          </p:cNvPr>
          <p:cNvSpPr txBox="1"/>
          <p:nvPr/>
        </p:nvSpPr>
        <p:spPr>
          <a:xfrm>
            <a:off x="831999" y="3314548"/>
            <a:ext cx="7624018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Оптимизация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процесса диагностики детей дошкольного возраста МДОУ «Д/с № 10 п. Полетаево, рекомендованных к обследованию  ТПМПК »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477" y="629939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4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76C5848D-E353-4493-B4C3-0DA0BB73400D}"/>
              </a:ext>
            </a:extLst>
          </p:cNvPr>
          <p:cNvSpPr txBox="1"/>
          <p:nvPr/>
        </p:nvSpPr>
        <p:spPr>
          <a:xfrm>
            <a:off x="2393467" y="6028689"/>
            <a:ext cx="399586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 -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2023г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5174418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64092" y="836712"/>
            <a:ext cx="8679908" cy="836712"/>
          </a:xfrm>
        </p:spPr>
        <p:txBody>
          <a:bodyPr>
            <a:no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 мероприятий  </a:t>
            </a:r>
            <a:r>
              <a:rPr lang="ru-RU" sz="1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 реализации  проекта  </a:t>
            </a:r>
            <a:br>
              <a:rPr lang="ru-RU" sz="1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Оптимизация</a:t>
            </a:r>
            <a:br>
              <a:rPr lang="ru-RU" sz="1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процесса диагностики детей дошкольного возраста МДОУ «Д/с № 10 п. Полетаево, рекомендованных к обследованию  ТПМПК»</a:t>
            </a:r>
            <a:endParaRPr lang="ru-RU" sz="1300" b="1" spc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142852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928662" y="142852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14" y="428604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 descr="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132856"/>
            <a:ext cx="8783960" cy="36117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7675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Заголовок 1"/>
          <p:cNvSpPr>
            <a:spLocks noGrp="1"/>
          </p:cNvSpPr>
          <p:nvPr>
            <p:ph type="title"/>
          </p:nvPr>
        </p:nvSpPr>
        <p:spPr>
          <a:xfrm>
            <a:off x="483844" y="959978"/>
            <a:ext cx="8229600" cy="4905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800" b="1" dirty="0">
                <a:solidFill>
                  <a:srgbClr val="0070C0"/>
                </a:solidFill>
              </a:rPr>
              <a:t>Достигнутые результаты (было и стало) </a:t>
            </a:r>
          </a:p>
        </p:txBody>
      </p:sp>
      <p:sp>
        <p:nvSpPr>
          <p:cNvPr id="23555" name="Содержимое 4"/>
          <p:cNvSpPr>
            <a:spLocks noGrp="1"/>
          </p:cNvSpPr>
          <p:nvPr>
            <p:ph idx="1"/>
          </p:nvPr>
        </p:nvSpPr>
        <p:spPr>
          <a:xfrm>
            <a:off x="461606" y="1484784"/>
            <a:ext cx="8229600" cy="461665"/>
          </a:xfrm>
        </p:spPr>
        <p:txBody>
          <a:bodyPr>
            <a:spAutoFit/>
          </a:bodyPr>
          <a:lstStyle/>
          <a:p>
            <a:pPr algn="ctr" eaLnBrk="1" hangingPunct="1">
              <a:buFont typeface="Arial" charset="0"/>
              <a:buNone/>
            </a:pPr>
            <a:r>
              <a:rPr lang="ru-RU" altLang="ru-RU" sz="2400" b="1" dirty="0">
                <a:solidFill>
                  <a:srgbClr val="00B0F0"/>
                </a:solidFill>
              </a:rPr>
              <a:t>Время протекания процесса:</a:t>
            </a:r>
            <a:r>
              <a:rPr lang="en-US" altLang="ru-RU" sz="2400" b="1" dirty="0">
                <a:solidFill>
                  <a:srgbClr val="00B0F0"/>
                </a:solidFill>
                <a:latin typeface="Franklin Gothic Book" pitchFamily="34" charset="0"/>
              </a:rPr>
              <a:t> </a:t>
            </a:r>
            <a:endParaRPr lang="ru-RU" altLang="ru-RU" sz="2400" b="1" dirty="0">
              <a:solidFill>
                <a:srgbClr val="00B0F0"/>
              </a:solidFill>
            </a:endParaRPr>
          </a:p>
        </p:txBody>
      </p:sp>
      <p:sp>
        <p:nvSpPr>
          <p:cNvPr id="23554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eaLnBrk="0" hangingPunct="0"/>
            <a:fld id="{73995617-6FF0-4B41-9B11-82E5C3F61D0B}" type="slidenum">
              <a:rPr lang="ru-RU" altLang="ru-RU" smtClean="0">
                <a:latin typeface="Arial" charset="0"/>
              </a:rPr>
              <a:pPr eaLnBrk="0" hangingPunct="0"/>
              <a:t>11</a:t>
            </a:fld>
            <a:endParaRPr lang="ru-RU" altLang="ru-RU"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2420892"/>
            <a:ext cx="3714750" cy="2031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БЫЛО</a:t>
            </a:r>
            <a:r>
              <a:rPr lang="ru-RU" sz="2800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2800" dirty="0">
                <a:solidFill>
                  <a:srgbClr val="2992A7"/>
                </a:solidFill>
                <a:latin typeface="+mn-lt"/>
                <a:cs typeface="Arial" panose="020B0604020202020204" pitchFamily="34" charset="0"/>
              </a:rPr>
              <a:t>    </a:t>
            </a:r>
            <a:r>
              <a:rPr lang="ru-RU" sz="2800" dirty="0" smtClean="0">
                <a:solidFill>
                  <a:srgbClr val="2992A7"/>
                </a:solidFill>
                <a:cs typeface="Arial" panose="020B0604020202020204" pitchFamily="34" charset="0"/>
              </a:rPr>
              <a:t>21 дней</a:t>
            </a:r>
            <a:endParaRPr lang="ru-RU" sz="2800" dirty="0">
              <a:solidFill>
                <a:srgbClr val="2992A7"/>
              </a:solidFill>
              <a:latin typeface="+mn-lt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sz="2800" dirty="0">
                <a:solidFill>
                  <a:schemeClr val="accent3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chemeClr val="accent3"/>
                </a:solidFill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55654" y="2342492"/>
            <a:ext cx="3714750" cy="18158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СТАЛО</a:t>
            </a:r>
            <a:r>
              <a:rPr lang="ru-RU" sz="2800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2800" dirty="0" smtClean="0">
                <a:solidFill>
                  <a:srgbClr val="0B7B87"/>
                </a:solidFill>
                <a:cs typeface="Arial" panose="020B0604020202020204" pitchFamily="34" charset="0"/>
              </a:rPr>
              <a:t> 2 дня</a:t>
            </a:r>
            <a:endParaRPr lang="ru-RU" sz="2800" dirty="0">
              <a:solidFill>
                <a:srgbClr val="0B7B87"/>
              </a:solidFill>
              <a:latin typeface="+mn-lt"/>
              <a:cs typeface="Arial" panose="020B0604020202020204" pitchFamily="34" charset="0"/>
            </a:endParaRPr>
          </a:p>
          <a:p>
            <a:pPr algn="ctr">
              <a:spcBef>
                <a:spcPts val="0"/>
              </a:spcBef>
              <a:defRPr/>
            </a:pPr>
            <a:r>
              <a:rPr lang="en-US" sz="2800" b="1" dirty="0">
                <a:solidFill>
                  <a:schemeClr val="accent3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3559" name="Прямоугольник 23"/>
          <p:cNvSpPr>
            <a:spLocks noChangeArrowheads="1"/>
          </p:cNvSpPr>
          <p:nvPr/>
        </p:nvSpPr>
        <p:spPr bwMode="auto">
          <a:xfrm>
            <a:off x="611560" y="4077072"/>
            <a:ext cx="770485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rgbClr val="002060"/>
                </a:solidFill>
              </a:rPr>
              <a:t>ЭКОНОМИЯ </a:t>
            </a:r>
            <a:r>
              <a:rPr lang="ru-RU" altLang="ru-RU" b="1" dirty="0" smtClean="0">
                <a:solidFill>
                  <a:srgbClr val="002060"/>
                </a:solidFill>
              </a:rPr>
              <a:t>ВРЕМЕНИ: 19 дней-90% </a:t>
            </a:r>
            <a:endParaRPr lang="ru-RU" altLang="ru-RU" b="1" dirty="0">
              <a:solidFill>
                <a:srgbClr val="002060"/>
              </a:solidFill>
            </a:endParaRPr>
          </a:p>
          <a:p>
            <a:pPr algn="ctr"/>
            <a:r>
              <a:rPr lang="ru-RU" altLang="ru-RU" b="1" dirty="0" smtClean="0">
                <a:solidFill>
                  <a:srgbClr val="002060"/>
                </a:solidFill>
              </a:rPr>
              <a:t>Экономия бумаги – 100%</a:t>
            </a:r>
            <a:endParaRPr lang="ru-RU" altLang="ru-RU" b="1" dirty="0">
              <a:solidFill>
                <a:srgbClr val="00206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5400000">
            <a:off x="3534873" y="2953970"/>
            <a:ext cx="1501379" cy="3175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331647" y="3789042"/>
            <a:ext cx="6429375" cy="1191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251520" y="4982770"/>
            <a:ext cx="82082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СНИЖЕНИЕ ВРЕМЕННЫХ ПОТЕРЬ  ЗА СЧЕТ </a:t>
            </a:r>
          </a:p>
          <a:p>
            <a:pPr fontAlgn="t"/>
            <a:r>
              <a:rPr lang="ru-RU" sz="1600" dirty="0" smtClean="0"/>
              <a:t>1. Создание единого виртуального кабинета ПМПК, доступ для всех специалистов комиссии</a:t>
            </a:r>
          </a:p>
          <a:p>
            <a:pPr fontAlgn="t"/>
            <a:r>
              <a:rPr lang="ru-RU" sz="1600" dirty="0" smtClean="0"/>
              <a:t>2. Создание презентации для обследования детей дошкольного возраста</a:t>
            </a:r>
          </a:p>
          <a:p>
            <a:pPr fontAlgn="t"/>
            <a:r>
              <a:rPr lang="ru-RU" sz="1600" dirty="0" smtClean="0"/>
              <a:t>3. Создание электронной программы для составления карты обследования</a:t>
            </a:r>
            <a:endParaRPr lang="ru-RU" sz="1600" dirty="0"/>
          </a:p>
        </p:txBody>
      </p:sp>
      <p:pic>
        <p:nvPicPr>
          <p:cNvPr id="16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483" y="493527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256" y="630510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1239881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pPr/>
              <a:t>12</a:t>
            </a:fld>
            <a:endParaRPr lang="ru-RU" sz="1400"/>
          </a:p>
        </p:txBody>
      </p:sp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FA690F5C-004C-42B9-B72F-B786C782DD2F}"/>
              </a:ext>
            </a:extLst>
          </p:cNvPr>
          <p:cNvSpPr txBox="1"/>
          <p:nvPr/>
        </p:nvSpPr>
        <p:spPr>
          <a:xfrm>
            <a:off x="843844" y="977313"/>
            <a:ext cx="7624018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плана реализации проекта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CED1909E-D425-4815-B6E0-8863093AA9F6}"/>
              </a:ext>
            </a:extLst>
          </p:cNvPr>
          <p:cNvSpPr txBox="1"/>
          <p:nvPr/>
        </p:nvSpPr>
        <p:spPr>
          <a:xfrm>
            <a:off x="831999" y="3314548"/>
            <a:ext cx="762401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477" y="629939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66" y="71435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142976" y="1785926"/>
            <a:ext cx="62865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в общем виртуальном кабинете ПМПК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чек-листа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для прохождения комиссии.</a:t>
            </a:r>
          </a:p>
          <a:p>
            <a:pPr marL="342900" indent="-342900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Создание презентации для дистанционного обследования детей дошкольного возраста</a:t>
            </a:r>
          </a:p>
          <a:p>
            <a:pPr marL="342900" indent="-342900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Разработана программа для электронного составления карты обследования </a:t>
            </a:r>
          </a:p>
        </p:txBody>
      </p:sp>
    </p:spTree>
    <p:extLst>
      <p:ext uri="{BB962C8B-B14F-4D97-AF65-F5344CB8AC3E}">
        <p14:creationId xmlns="" xmlns:p14="http://schemas.microsoft.com/office/powerpoint/2010/main" val="14283130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pPr/>
              <a:t>13</a:t>
            </a:fld>
            <a:endParaRPr lang="ru-RU" sz="1400"/>
          </a:p>
        </p:txBody>
      </p:sp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FA690F5C-004C-42B9-B72F-B786C782DD2F}"/>
              </a:ext>
            </a:extLst>
          </p:cNvPr>
          <p:cNvSpPr txBox="1"/>
          <p:nvPr/>
        </p:nvSpPr>
        <p:spPr>
          <a:xfrm>
            <a:off x="843844" y="977313"/>
            <a:ext cx="7624018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реализации проекта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24" y="5857892"/>
            <a:ext cx="7572428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4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000100" y="1643050"/>
            <a:ext cx="771530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 Стандарт предоставления педагогической документации на комиссию</a:t>
            </a:r>
          </a:p>
          <a:p>
            <a:pPr marL="342900" indent="-342900">
              <a:buFont typeface="+mj-lt"/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исключение лишних движений,</a:t>
            </a:r>
          </a:p>
          <a:p>
            <a:pPr marL="342900" indent="-342900">
              <a:buFont typeface="+mj-lt"/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сокращение времени на проведение диагностики</a:t>
            </a:r>
          </a:p>
          <a:p>
            <a:pPr marL="342900" indent="-342900">
              <a:buFont typeface="+mj-lt"/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сокращение времени на подготовку и предоставление анкеты, обследуемого ребенка дошкольного возраста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581134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2ED9E91D-C7A3-417B-8447-C9745605A7DA}"/>
              </a:ext>
            </a:extLst>
          </p:cNvPr>
          <p:cNvSpPr/>
          <p:nvPr/>
        </p:nvSpPr>
        <p:spPr>
          <a:xfrm>
            <a:off x="755576" y="1268760"/>
            <a:ext cx="3672408" cy="23762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67E098DF-3089-4F1F-8A1D-75A1407185D3}"/>
              </a:ext>
            </a:extLst>
          </p:cNvPr>
          <p:cNvSpPr/>
          <p:nvPr/>
        </p:nvSpPr>
        <p:spPr>
          <a:xfrm>
            <a:off x="4581357" y="1268760"/>
            <a:ext cx="3960440" cy="23762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6C35B742-BC40-4565-B4B2-29D3173AEB69}"/>
              </a:ext>
            </a:extLst>
          </p:cNvPr>
          <p:cNvSpPr/>
          <p:nvPr/>
        </p:nvSpPr>
        <p:spPr>
          <a:xfrm>
            <a:off x="755576" y="3789040"/>
            <a:ext cx="3672408" cy="23762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2BF29339-E006-4902-8017-CC0490F48467}"/>
              </a:ext>
            </a:extLst>
          </p:cNvPr>
          <p:cNvSpPr/>
          <p:nvPr/>
        </p:nvSpPr>
        <p:spPr>
          <a:xfrm>
            <a:off x="4644007" y="3813781"/>
            <a:ext cx="3897789" cy="23515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57FDE22F-8DC2-4596-831C-F85C6A7E521F}"/>
              </a:ext>
            </a:extLst>
          </p:cNvPr>
          <p:cNvSpPr txBox="1">
            <a:spLocks/>
          </p:cNvSpPr>
          <p:nvPr/>
        </p:nvSpPr>
        <p:spPr>
          <a:xfrm>
            <a:off x="1571570" y="1988840"/>
            <a:ext cx="1944216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rgbClr val="FF0000"/>
                </a:solidFill>
              </a:rPr>
              <a:t>ФОТО</a:t>
            </a:r>
          </a:p>
          <a:p>
            <a:r>
              <a:rPr lang="ru-RU" sz="3200" dirty="0">
                <a:solidFill>
                  <a:srgbClr val="FF0000"/>
                </a:solidFill>
              </a:rPr>
              <a:t>до </a:t>
            </a:r>
          </a:p>
        </p:txBody>
      </p:sp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CA71502B-4A70-40CD-B004-CF5FDEFD2126}"/>
              </a:ext>
            </a:extLst>
          </p:cNvPr>
          <p:cNvSpPr txBox="1">
            <a:spLocks/>
          </p:cNvSpPr>
          <p:nvPr/>
        </p:nvSpPr>
        <p:spPr>
          <a:xfrm>
            <a:off x="1691680" y="4581128"/>
            <a:ext cx="1944216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rgbClr val="FF0000"/>
                </a:solidFill>
              </a:rPr>
              <a:t>ФОТО</a:t>
            </a:r>
          </a:p>
          <a:p>
            <a:r>
              <a:rPr lang="ru-RU" sz="3200" dirty="0">
                <a:solidFill>
                  <a:srgbClr val="FF0000"/>
                </a:solidFill>
              </a:rPr>
              <a:t>до 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="" xmlns:a16="http://schemas.microsoft.com/office/drawing/2014/main" id="{9DD8F9CA-277E-4DBD-8E4B-3EEBF91ED1F5}"/>
              </a:ext>
            </a:extLst>
          </p:cNvPr>
          <p:cNvSpPr txBox="1">
            <a:spLocks/>
          </p:cNvSpPr>
          <p:nvPr/>
        </p:nvSpPr>
        <p:spPr>
          <a:xfrm>
            <a:off x="5436096" y="1991055"/>
            <a:ext cx="1944216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rgbClr val="FF0000"/>
                </a:solidFill>
              </a:rPr>
              <a:t>ФОТО</a:t>
            </a:r>
          </a:p>
          <a:p>
            <a:r>
              <a:rPr lang="ru-RU" sz="3200" dirty="0">
                <a:solidFill>
                  <a:srgbClr val="FF0000"/>
                </a:solidFill>
              </a:rPr>
              <a:t>после 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="" xmlns:a16="http://schemas.microsoft.com/office/drawing/2014/main" id="{CC26DFB9-E69D-4A07-8B12-A9247EF82401}"/>
              </a:ext>
            </a:extLst>
          </p:cNvPr>
          <p:cNvSpPr txBox="1">
            <a:spLocks/>
          </p:cNvSpPr>
          <p:nvPr/>
        </p:nvSpPr>
        <p:spPr>
          <a:xfrm>
            <a:off x="5529810" y="4465031"/>
            <a:ext cx="1944216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rgbClr val="FF0000"/>
                </a:solidFill>
              </a:rPr>
              <a:t>ФОТО</a:t>
            </a:r>
          </a:p>
          <a:p>
            <a:r>
              <a:rPr lang="ru-RU" sz="3200" dirty="0">
                <a:solidFill>
                  <a:srgbClr val="FF0000"/>
                </a:solidFill>
              </a:rPr>
              <a:t>после </a:t>
            </a:r>
          </a:p>
        </p:txBody>
      </p:sp>
      <p:pic>
        <p:nvPicPr>
          <p:cNvPr id="14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75823BC2-FB12-47E6-82C8-06BB47B28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214290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Заголовок 1">
            <a:extLst>
              <a:ext uri="{FF2B5EF4-FFF2-40B4-BE49-F238E27FC236}">
                <a16:creationId xmlns="" xmlns:a16="http://schemas.microsoft.com/office/drawing/2014/main" id="{A6DAA447-8852-48FC-B34D-B3D4DBC95E62}"/>
              </a:ext>
            </a:extLst>
          </p:cNvPr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="" xmlns:a16="http://schemas.microsoft.com/office/drawing/2014/main" id="{1CAD2D00-2E32-44F1-9195-0482C5AE1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52" y="6429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1" name="Picture 1" descr="C:\Users\User\Desktop\1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0"/>
            <a:ext cx="3707904" cy="4943872"/>
          </a:xfrm>
          <a:prstGeom prst="rect">
            <a:avLst/>
          </a:prstGeom>
          <a:noFill/>
        </p:spPr>
      </p:pic>
      <p:pic>
        <p:nvPicPr>
          <p:cNvPr id="5122" name="Picture 2" descr="C:\Users\User\Desktop\66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4" y="260648"/>
            <a:ext cx="4499992" cy="3374994"/>
          </a:xfrm>
          <a:prstGeom prst="rect">
            <a:avLst/>
          </a:prstGeom>
          <a:noFill/>
        </p:spPr>
      </p:pic>
      <p:pic>
        <p:nvPicPr>
          <p:cNvPr id="5123" name="Picture 3" descr="C:\Users\User\Desktop\22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560992"/>
            <a:ext cx="4396011" cy="3297008"/>
          </a:xfrm>
          <a:prstGeom prst="rect">
            <a:avLst/>
          </a:prstGeom>
          <a:noFill/>
        </p:spPr>
      </p:pic>
      <p:pic>
        <p:nvPicPr>
          <p:cNvPr id="5124" name="Picture 4" descr="C:\Users\User\Desktop\44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95936" y="3857951"/>
            <a:ext cx="5148064" cy="30000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5927087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2ED9E91D-C7A3-417B-8447-C9745605A7DA}"/>
              </a:ext>
            </a:extLst>
          </p:cNvPr>
          <p:cNvSpPr/>
          <p:nvPr/>
        </p:nvSpPr>
        <p:spPr>
          <a:xfrm>
            <a:off x="755576" y="1268760"/>
            <a:ext cx="3672408" cy="23762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67E098DF-3089-4F1F-8A1D-75A1407185D3}"/>
              </a:ext>
            </a:extLst>
          </p:cNvPr>
          <p:cNvSpPr/>
          <p:nvPr/>
        </p:nvSpPr>
        <p:spPr>
          <a:xfrm>
            <a:off x="4581357" y="1268760"/>
            <a:ext cx="3960440" cy="23762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6C35B742-BC40-4565-B4B2-29D3173AEB69}"/>
              </a:ext>
            </a:extLst>
          </p:cNvPr>
          <p:cNvSpPr/>
          <p:nvPr/>
        </p:nvSpPr>
        <p:spPr>
          <a:xfrm>
            <a:off x="755576" y="3789040"/>
            <a:ext cx="3672408" cy="23762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2BF29339-E006-4902-8017-CC0490F48467}"/>
              </a:ext>
            </a:extLst>
          </p:cNvPr>
          <p:cNvSpPr/>
          <p:nvPr/>
        </p:nvSpPr>
        <p:spPr>
          <a:xfrm>
            <a:off x="4644007" y="3813781"/>
            <a:ext cx="3897789" cy="23515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57FDE22F-8DC2-4596-831C-F85C6A7E521F}"/>
              </a:ext>
            </a:extLst>
          </p:cNvPr>
          <p:cNvSpPr txBox="1">
            <a:spLocks/>
          </p:cNvSpPr>
          <p:nvPr/>
        </p:nvSpPr>
        <p:spPr>
          <a:xfrm>
            <a:off x="1571570" y="1988840"/>
            <a:ext cx="1944216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rgbClr val="FF0000"/>
                </a:solidFill>
              </a:rPr>
              <a:t>ФОТО</a:t>
            </a:r>
          </a:p>
          <a:p>
            <a:r>
              <a:rPr lang="ru-RU" sz="3200" dirty="0">
                <a:solidFill>
                  <a:srgbClr val="FF0000"/>
                </a:solidFill>
              </a:rPr>
              <a:t>до </a:t>
            </a:r>
          </a:p>
        </p:txBody>
      </p:sp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CA71502B-4A70-40CD-B004-CF5FDEFD2126}"/>
              </a:ext>
            </a:extLst>
          </p:cNvPr>
          <p:cNvSpPr txBox="1">
            <a:spLocks/>
          </p:cNvSpPr>
          <p:nvPr/>
        </p:nvSpPr>
        <p:spPr>
          <a:xfrm>
            <a:off x="1691680" y="4581128"/>
            <a:ext cx="1944216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rgbClr val="FF0000"/>
                </a:solidFill>
              </a:rPr>
              <a:t>ФОТО</a:t>
            </a:r>
          </a:p>
          <a:p>
            <a:r>
              <a:rPr lang="ru-RU" sz="3200" dirty="0">
                <a:solidFill>
                  <a:srgbClr val="FF0000"/>
                </a:solidFill>
              </a:rPr>
              <a:t>до 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="" xmlns:a16="http://schemas.microsoft.com/office/drawing/2014/main" id="{9DD8F9CA-277E-4DBD-8E4B-3EEBF91ED1F5}"/>
              </a:ext>
            </a:extLst>
          </p:cNvPr>
          <p:cNvSpPr txBox="1">
            <a:spLocks/>
          </p:cNvSpPr>
          <p:nvPr/>
        </p:nvSpPr>
        <p:spPr>
          <a:xfrm>
            <a:off x="5436096" y="1991055"/>
            <a:ext cx="1944216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rgbClr val="FF0000"/>
                </a:solidFill>
              </a:rPr>
              <a:t>ФОТО</a:t>
            </a:r>
          </a:p>
          <a:p>
            <a:r>
              <a:rPr lang="ru-RU" sz="3200" dirty="0">
                <a:solidFill>
                  <a:srgbClr val="FF0000"/>
                </a:solidFill>
              </a:rPr>
              <a:t>после 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="" xmlns:a16="http://schemas.microsoft.com/office/drawing/2014/main" id="{CC26DFB9-E69D-4A07-8B12-A9247EF82401}"/>
              </a:ext>
            </a:extLst>
          </p:cNvPr>
          <p:cNvSpPr txBox="1">
            <a:spLocks/>
          </p:cNvSpPr>
          <p:nvPr/>
        </p:nvSpPr>
        <p:spPr>
          <a:xfrm>
            <a:off x="5529810" y="4465031"/>
            <a:ext cx="1944216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rgbClr val="FF0000"/>
                </a:solidFill>
              </a:rPr>
              <a:t>ФОТО</a:t>
            </a:r>
          </a:p>
          <a:p>
            <a:r>
              <a:rPr lang="ru-RU" sz="3200" dirty="0">
                <a:solidFill>
                  <a:srgbClr val="FF0000"/>
                </a:solidFill>
              </a:rPr>
              <a:t>после </a:t>
            </a:r>
          </a:p>
        </p:txBody>
      </p:sp>
      <p:pic>
        <p:nvPicPr>
          <p:cNvPr id="14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75823BC2-FB12-47E6-82C8-06BB47B28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214290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Заголовок 1">
            <a:extLst>
              <a:ext uri="{FF2B5EF4-FFF2-40B4-BE49-F238E27FC236}">
                <a16:creationId xmlns="" xmlns:a16="http://schemas.microsoft.com/office/drawing/2014/main" id="{A6DAA447-8852-48FC-B34D-B3D4DBC95E62}"/>
              </a:ext>
            </a:extLst>
          </p:cNvPr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="" xmlns:a16="http://schemas.microsoft.com/office/drawing/2014/main" id="{1CAD2D00-2E32-44F1-9195-0482C5AE1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52" y="6429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8" name="Picture 2" descr="C:\Users\User\Desktop\3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7169395" cy="4081041"/>
          </a:xfrm>
          <a:prstGeom prst="rect">
            <a:avLst/>
          </a:prstGeom>
          <a:noFill/>
        </p:spPr>
      </p:pic>
      <p:pic>
        <p:nvPicPr>
          <p:cNvPr id="29699" name="Picture 3" descr="C:\Users\User\Desktop\55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95736" y="2902834"/>
            <a:ext cx="6948264" cy="39551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5927087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3844" y="767536"/>
            <a:ext cx="8219256" cy="634082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Процесс диагностики детей дошкольного возраста МДОУ «Д/с № 10 п. Полетаево, рекомендованных к обследованию  ТПМПК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197067093"/>
              </p:ext>
            </p:extLst>
          </p:nvPr>
        </p:nvGraphicFramePr>
        <p:xfrm>
          <a:off x="539750" y="1628775"/>
          <a:ext cx="8085138" cy="4464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16</a:t>
            </a:fld>
            <a:endParaRPr lang="ru-RU"/>
          </a:p>
        </p:txBody>
      </p:sp>
      <p:pic>
        <p:nvPicPr>
          <p:cNvPr id="5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6318945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066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0924435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17</a:t>
            </a:fld>
            <a:endParaRPr lang="ru-RU"/>
          </a:p>
        </p:txBody>
      </p:sp>
      <p:pic>
        <p:nvPicPr>
          <p:cNvPr id="14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75823BC2-FB12-47E6-82C8-06BB47B28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Заголовок 1">
            <a:extLst>
              <a:ext uri="{FF2B5EF4-FFF2-40B4-BE49-F238E27FC236}">
                <a16:creationId xmlns="" xmlns:a16="http://schemas.microsoft.com/office/drawing/2014/main" id="{A6DAA447-8852-48FC-B34D-B3D4DBC95E62}"/>
              </a:ext>
            </a:extLst>
          </p:cNvPr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="" xmlns:a16="http://schemas.microsoft.com/office/drawing/2014/main" id="{1CAD2D00-2E32-44F1-9195-0482C5AE1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066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AB7F9214-65B7-4DA9-8E70-1F7568E6EF8E}"/>
              </a:ext>
            </a:extLst>
          </p:cNvPr>
          <p:cNvSpPr/>
          <p:nvPr/>
        </p:nvSpPr>
        <p:spPr>
          <a:xfrm>
            <a:off x="785786" y="857232"/>
            <a:ext cx="750134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Ссылка на сайт </a:t>
            </a:r>
            <a:r>
              <a:rPr lang="ru-RU" sz="2000" dirty="0" smtClean="0"/>
              <a:t>ОО</a:t>
            </a:r>
            <a:endParaRPr lang="ru-RU" sz="20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2FDB8E0C-BD3E-44F6-8E70-117F0B963AF4}"/>
              </a:ext>
            </a:extLst>
          </p:cNvPr>
          <p:cNvSpPr/>
          <p:nvPr/>
        </p:nvSpPr>
        <p:spPr>
          <a:xfrm>
            <a:off x="1285852" y="1428736"/>
            <a:ext cx="5609228" cy="132343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https://dsneposeda10.tvoysadik.ru/?section_id=64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80C69605-A308-49CB-9EE4-51CA913D94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44" y="2166979"/>
            <a:ext cx="8146050" cy="37699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6" cstate="print"/>
          <a:srcRect l="4963" t="7353" r="4870" b="4411"/>
          <a:stretch>
            <a:fillRect/>
          </a:stretch>
        </p:blipFill>
        <p:spPr bwMode="auto">
          <a:xfrm>
            <a:off x="357158" y="2010726"/>
            <a:ext cx="8286808" cy="456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874804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B2261134-B118-4814-910A-53FD1FCF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4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484" y="623731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D8E1C705-14D6-41FD-9035-1DBB5D4D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картирование_page-0001.jpg"/>
          <p:cNvPicPr>
            <a:picLocks noChangeAspect="1"/>
          </p:cNvPicPr>
          <p:nvPr/>
        </p:nvPicPr>
        <p:blipFill>
          <a:blip r:embed="rId4" cstate="print">
            <a:lum bright="10000" contrast="-10000"/>
          </a:blip>
          <a:stretch>
            <a:fillRect/>
          </a:stretch>
        </p:blipFill>
        <p:spPr>
          <a:xfrm rot="16200000">
            <a:off x="1607966" y="-159694"/>
            <a:ext cx="5544616" cy="739341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60944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924744" y="116632"/>
            <a:ext cx="8183760" cy="576064"/>
          </a:xfrm>
        </p:spPr>
        <p:txBody>
          <a:bodyPr>
            <a:normAutofit/>
          </a:bodyPr>
          <a:lstStyle/>
          <a:p>
            <a:r>
              <a:rPr lang="ru-RU" sz="2200" b="1" spc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текущего </a:t>
            </a:r>
            <a:r>
              <a:rPr lang="ru-RU" sz="2200" b="1" spc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состояния процесса</a:t>
            </a:r>
            <a:endParaRPr lang="ru-RU" sz="2200" b="1" spc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8"/>
          <p:cNvSpPr txBox="1">
            <a:spLocks/>
          </p:cNvSpPr>
          <p:nvPr/>
        </p:nvSpPr>
        <p:spPr>
          <a:xfrm>
            <a:off x="500034" y="3429000"/>
            <a:ext cx="8183760" cy="2286016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1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Проблемы:</a:t>
            </a:r>
          </a:p>
          <a:p>
            <a:pPr lvl="0">
              <a:spcBef>
                <a:spcPct val="0"/>
              </a:spcBef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Необходимость передачи  информации лично </a:t>
            </a:r>
          </a:p>
          <a:p>
            <a:pPr lvl="0">
              <a:spcBef>
                <a:spcPct val="0"/>
              </a:spcBef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Отсутствие возможности оперативного уведомления  всех специалистов </a:t>
            </a:r>
          </a:p>
          <a:p>
            <a:pPr lvl="0">
              <a:spcBef>
                <a:spcPct val="0"/>
              </a:spcBef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Невозможность одновременной работы с пактом документов одновременно несколькими специалистами</a:t>
            </a:r>
          </a:p>
          <a:p>
            <a:pPr lvl="0">
              <a:spcBef>
                <a:spcPct val="0"/>
              </a:spcBef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Потеря времени в связи с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он-лайн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диагностикой, и последующим заполнение протоколов обследований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5786" y="2928934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Время процесса-21 день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D8E1C705-14D6-41FD-9035-1DBB5D4D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142852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карта текущие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85" y="1107860"/>
            <a:ext cx="7866363" cy="18535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57135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517763241"/>
              </p:ext>
            </p:extLst>
          </p:nvPr>
        </p:nvGraphicFramePr>
        <p:xfrm>
          <a:off x="361949" y="1484784"/>
          <a:ext cx="7954467" cy="48731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553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4314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31578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3727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Проблема </a:t>
                      </a: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Коренная причина</a:t>
                      </a: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</a:t>
                      </a:r>
                      <a:r>
                        <a:rPr lang="ru-RU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решения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58570">
                <a:tc>
                  <a:txBody>
                    <a:bodyPr/>
                    <a:lstStyle/>
                    <a:p>
                      <a:pPr lvl="0">
                        <a:spcBef>
                          <a:spcPct val="0"/>
                        </a:spcBef>
                        <a:buFont typeface="Arial" pitchFamily="34" charset="0"/>
                        <a:buNone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Необходимость передачи  информации лично </a:t>
                      </a: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400" kern="1600" dirty="0" smtClean="0">
                          <a:latin typeface="Times New Roman"/>
                          <a:ea typeface="Times New Roman"/>
                        </a:rPr>
                        <a:t>Отсутствие стандартизации процесса диагностики детей дошкольного возраста, рекомендованных к обследования ТПМПК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91438" marR="91438" marT="45739" marB="45739"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процесса диагностики детей дошкольного возраста  на ТПМПК СМР</a:t>
                      </a:r>
                    </a:p>
                    <a:p>
                      <a:pPr algn="ctr"/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58570">
                <a:tc>
                  <a:txBody>
                    <a:bodyPr/>
                    <a:lstStyle/>
                    <a:p>
                      <a:pPr lvl="0">
                        <a:spcBef>
                          <a:spcPct val="0"/>
                        </a:spcBef>
                        <a:buFont typeface="Arial" pitchFamily="34" charset="0"/>
                        <a:buNone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Отсутствие возможности оперативного уведомления  участников процесса </a:t>
                      </a:r>
                    </a:p>
                  </a:txBody>
                  <a:tcPr marL="91427" marR="91427" marT="45735" marB="45735"/>
                </a:tc>
                <a:tc vMerge="1">
                  <a:txBody>
                    <a:bodyPr/>
                    <a:lstStyle/>
                    <a:p>
                      <a:pPr algn="just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/>
                </a:tc>
                <a:tc vMerge="1">
                  <a:txBody>
                    <a:bodyPr/>
                    <a:lstStyle/>
                    <a:p>
                      <a:pPr algn="just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359382">
                <a:tc>
                  <a:txBody>
                    <a:bodyPr/>
                    <a:lstStyle/>
                    <a:p>
                      <a:pPr lvl="0">
                        <a:spcBef>
                          <a:spcPct val="0"/>
                        </a:spcBef>
                        <a:buFont typeface="Arial" pitchFamily="34" charset="0"/>
                        <a:buNone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Невозможность одновременной работы с пактом документов одновременно несколькими специалистами</a:t>
                      </a: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359382">
                <a:tc>
                  <a:txBody>
                    <a:bodyPr/>
                    <a:lstStyle/>
                    <a:p>
                      <a:pPr lvl="0">
                        <a:spcBef>
                          <a:spcPct val="0"/>
                        </a:spcBef>
                        <a:buFont typeface="Arial" pitchFamily="34" charset="0"/>
                        <a:buNone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Потеря времени в связи с 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он-лайн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диагностикой, и последующим заполнение протоколов обследований</a:t>
                      </a:r>
                      <a:endParaRPr kumimoji="0" 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27" marR="91427" marT="45735" marB="45735"/>
                </a:tc>
                <a:tc vMerge="1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/>
                </a:tc>
                <a:tc vMerge="1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AC7F4D-E65F-462B-8A35-B149C55565DD}" type="slidenum">
              <a:rPr lang="ru-RU"/>
              <a:pPr>
                <a:defRPr/>
              </a:pPr>
              <a:t>4</a:t>
            </a:fld>
            <a:endParaRPr lang="ru-RU" dirty="0"/>
          </a:p>
        </p:txBody>
      </p:sp>
      <p:sp>
        <p:nvSpPr>
          <p:cNvPr id="17434" name="Прямоугольник 5"/>
          <p:cNvSpPr>
            <a:spLocks noChangeArrowheads="1"/>
          </p:cNvSpPr>
          <p:nvPr/>
        </p:nvSpPr>
        <p:spPr bwMode="auto">
          <a:xfrm>
            <a:off x="2071670" y="642918"/>
            <a:ext cx="47988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Анализ проблем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2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976" y="1142984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43938" y="6429375"/>
            <a:ext cx="347662" cy="285750"/>
          </a:xfrm>
        </p:spPr>
        <p:txBody>
          <a:bodyPr/>
          <a:lstStyle/>
          <a:p>
            <a:pPr algn="ctr">
              <a:defRPr/>
            </a:pPr>
            <a:fld id="{AD987F0A-53C7-4A4A-8BA7-E39A8CD592AC}" type="slidenum">
              <a:rPr lang="ru-RU" b="1">
                <a:solidFill>
                  <a:schemeClr val="accent5">
                    <a:lumMod val="50000"/>
                  </a:schemeClr>
                </a:solidFill>
              </a:rPr>
              <a:pPr algn="ctr">
                <a:defRPr/>
              </a:pPr>
              <a:t>5</a:t>
            </a:fld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="" xmlns:p14="http://schemas.microsoft.com/office/powerpoint/2010/main" val="2868918515"/>
              </p:ext>
            </p:extLst>
          </p:nvPr>
        </p:nvGraphicFramePr>
        <p:xfrm>
          <a:off x="123844" y="959978"/>
          <a:ext cx="4500593" cy="51899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Скругленный прямоугольник 9"/>
          <p:cNvSpPr/>
          <p:nvPr/>
        </p:nvSpPr>
        <p:spPr>
          <a:xfrm>
            <a:off x="4834933" y="1500188"/>
            <a:ext cx="3769515" cy="714375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Стандартизация документации ПМПК, совершенствование «АИС ПМПК»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857750" y="2903826"/>
            <a:ext cx="3746698" cy="714375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Утверждение документации на региональном уровне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876732" y="4428340"/>
            <a:ext cx="3865563" cy="1582737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spcBef>
                <a:spcPct val="0"/>
              </a:spcBef>
            </a:pPr>
            <a:endParaRPr lang="ru-RU" sz="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ятно 1 60"/>
          <p:cNvSpPr/>
          <p:nvPr/>
        </p:nvSpPr>
        <p:spPr>
          <a:xfrm>
            <a:off x="1071538" y="5000636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13" name="Пятно 1 60"/>
          <p:cNvSpPr/>
          <p:nvPr/>
        </p:nvSpPr>
        <p:spPr>
          <a:xfrm>
            <a:off x="1812206" y="5506252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14" name="Пятно 1 60"/>
          <p:cNvSpPr/>
          <p:nvPr/>
        </p:nvSpPr>
        <p:spPr>
          <a:xfrm>
            <a:off x="3000364" y="4786322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pic>
        <p:nvPicPr>
          <p:cNvPr id="15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3" y="522303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373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5"/>
          <p:cNvSpPr>
            <a:spLocks noChangeArrowheads="1"/>
          </p:cNvSpPr>
          <p:nvPr/>
        </p:nvSpPr>
        <p:spPr bwMode="auto">
          <a:xfrm>
            <a:off x="2458318" y="797801"/>
            <a:ext cx="47988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Пирамида  проблем</a:t>
            </a:r>
          </a:p>
        </p:txBody>
      </p:sp>
      <p:sp>
        <p:nvSpPr>
          <p:cNvPr id="20" name="Пятно 1 60"/>
          <p:cNvSpPr/>
          <p:nvPr/>
        </p:nvSpPr>
        <p:spPr>
          <a:xfrm>
            <a:off x="3143240" y="5500702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4</a:t>
            </a:r>
          </a:p>
        </p:txBody>
      </p:sp>
      <p:sp>
        <p:nvSpPr>
          <p:cNvPr id="22" name="Заголовок 8"/>
          <p:cNvSpPr txBox="1">
            <a:spLocks/>
          </p:cNvSpPr>
          <p:nvPr/>
        </p:nvSpPr>
        <p:spPr>
          <a:xfrm>
            <a:off x="5000628" y="4500570"/>
            <a:ext cx="3963860" cy="1880758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>
              <a:spcBef>
                <a:spcPct val="0"/>
              </a:spcBef>
              <a:buFont typeface="Arial" pitchFamily="34" charset="0"/>
              <a:buChar char="•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Необходимость передачи  информации лично </a:t>
            </a:r>
          </a:p>
          <a:p>
            <a:pPr lvl="0">
              <a:spcBef>
                <a:spcPct val="0"/>
              </a:spcBef>
              <a:buFont typeface="Arial" pitchFamily="34" charset="0"/>
              <a:buChar char="•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Отсутствие возможности оперативного уведомления  всех специалистов </a:t>
            </a:r>
          </a:p>
          <a:p>
            <a:pPr lvl="0">
              <a:spcBef>
                <a:spcPct val="0"/>
              </a:spcBef>
              <a:buFont typeface="Arial" pitchFamily="34" charset="0"/>
              <a:buChar char="•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Невозможность одновременной работы с пактом документов одновременно несколькими специалистами</a:t>
            </a:r>
          </a:p>
          <a:p>
            <a:pPr lvl="0">
              <a:spcBef>
                <a:spcPct val="0"/>
              </a:spcBef>
              <a:buFont typeface="Arial" pitchFamily="34" charset="0"/>
              <a:buChar char="•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Потеря времени в связи с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он-лайн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диагностикой, и последующим заполнение протоколов обследований</a:t>
            </a: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924744" y="116632"/>
            <a:ext cx="8183760" cy="576064"/>
          </a:xfrm>
        </p:spPr>
        <p:txBody>
          <a:bodyPr>
            <a:normAutofit/>
          </a:bodyPr>
          <a:lstStyle/>
          <a:p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Карта</a:t>
            </a:r>
            <a:r>
              <a:rPr lang="ru-RU" sz="2200" b="1" spc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целевого состояния процесса</a:t>
            </a:r>
            <a:endParaRPr lang="ru-RU" sz="2200" b="1" spc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8"/>
          <p:cNvSpPr txBox="1">
            <a:spLocks/>
          </p:cNvSpPr>
          <p:nvPr/>
        </p:nvSpPr>
        <p:spPr>
          <a:xfrm>
            <a:off x="642910" y="3357562"/>
            <a:ext cx="8183760" cy="2786082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b="1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Решения: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>
              <a:spcBef>
                <a:spcPct val="0"/>
              </a:spcBef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 использование виртуального методического кабинета с общим доступом для всех специалистов </a:t>
            </a:r>
          </a:p>
          <a:p>
            <a:pPr>
              <a:spcBef>
                <a:spcPct val="0"/>
              </a:spcBef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 Создание группы в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VK-мессенджерах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для оперативного решений текущих вопросов </a:t>
            </a:r>
          </a:p>
          <a:p>
            <a:pPr>
              <a:spcBef>
                <a:spcPct val="0"/>
              </a:spcBef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 создание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он-лайн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доступа к одновременной работе с документами </a:t>
            </a:r>
          </a:p>
          <a:p>
            <a:pPr>
              <a:spcBef>
                <a:spcPct val="0"/>
              </a:spcBef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 создание электронного продукта (программы) с одновременным заполнением протокола и обследованием ребенка</a:t>
            </a:r>
            <a:endParaRPr lang="ru-RU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defRPr/>
            </a:pPr>
            <a:endParaRPr lang="ru-RU" sz="1400" dirty="0" smtClean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  <a:defRPr/>
            </a:pPr>
            <a:endParaRPr lang="ru-RU" sz="1400" dirty="0" smtClean="0">
              <a:solidFill>
                <a:srgbClr val="00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lvl="0">
              <a:spcBef>
                <a:spcPct val="0"/>
              </a:spcBef>
            </a:pP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72066" y="3500438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Время процесса-2 дня</a:t>
            </a:r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00" y="564357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Desktop\целевое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1124744"/>
            <a:ext cx="8186534" cy="22836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57135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64092" y="785794"/>
            <a:ext cx="8679908" cy="83671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1300" b="1" spc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 мероприятий  </a:t>
            </a:r>
            <a:r>
              <a:rPr lang="ru-RU" sz="1300" b="1" spc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</a:t>
            </a:r>
            <a:r>
              <a:rPr lang="ru-RU" sz="1300" b="1" spc="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реализации  проекта  </a:t>
            </a:r>
            <a:br>
              <a:rPr lang="ru-RU" sz="1300" b="1" spc="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300" b="1" spc="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Оптимизация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процесса диагностики детей дошкольного возраста МДОУ «Д/с № 10 п. Полетаево, рекомендованных к обследованию  ТПМПК»</a:t>
            </a:r>
            <a:endParaRPr lang="ru-RU" sz="1300" b="1" spc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928662" y="142852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14" y="428604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 descr="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1844824"/>
            <a:ext cx="8417235" cy="42484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7675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714348" y="357166"/>
            <a:ext cx="8679908" cy="836712"/>
          </a:xfrm>
        </p:spPr>
        <p:txBody>
          <a:bodyPr>
            <a:no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 мероприятий  </a:t>
            </a:r>
            <a:r>
              <a:rPr lang="ru-RU" sz="1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 реализации  проекта  </a:t>
            </a:r>
            <a:br>
              <a:rPr lang="ru-RU" sz="1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Оптимизация</a:t>
            </a:r>
            <a:br>
              <a:rPr lang="ru-RU" sz="1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процесса диагностики детей дошкольного возраста МДОУ «Д/с № 10 п. Полетаево, рекомендованных к обследованию  ТПМПК»</a:t>
            </a:r>
            <a:endParaRPr lang="ru-RU" sz="1600" b="1" spc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976" y="642939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857224" y="142852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8" name="Рисунок 7" descr="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1412776"/>
            <a:ext cx="7740352" cy="49613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7675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64092" y="836712"/>
            <a:ext cx="8679908" cy="836712"/>
          </a:xfrm>
        </p:spPr>
        <p:txBody>
          <a:bodyPr>
            <a:no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 мероприятий  </a:t>
            </a:r>
            <a:r>
              <a:rPr lang="ru-RU" sz="1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 реализации  проекта  </a:t>
            </a:r>
            <a:br>
              <a:rPr lang="ru-RU" sz="1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Оптимизация</a:t>
            </a:r>
            <a:br>
              <a:rPr lang="ru-RU" sz="1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процесса диагностики детей дошкольного возраста МДОУ «Д/с № 10 п. Полетаево, рекомендованных к обследованию  ТПМПК»</a:t>
            </a:r>
            <a:endParaRPr lang="ru-RU" sz="1300" b="1" spc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142852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928662" y="142852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14" y="428604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 descr="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1772816"/>
            <a:ext cx="8244408" cy="48188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7675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1481</TotalTime>
  <Words>551</Words>
  <Application>Microsoft Office PowerPoint</Application>
  <PresentationFormat>Экран (4:3)</PresentationFormat>
  <Paragraphs>152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Челябинская область</vt:lpstr>
      <vt:lpstr>Слайд 2</vt:lpstr>
      <vt:lpstr>Описание текущего состояния процесса</vt:lpstr>
      <vt:lpstr>Челябинская область</vt:lpstr>
      <vt:lpstr>Слайд 5</vt:lpstr>
      <vt:lpstr>Карта целевого состояния процесса</vt:lpstr>
      <vt:lpstr>План  мероприятий  по  реализации  проекта   «Оптимизация процесса диагностики детей дошкольного возраста МДОУ «Д/с № 10 п. Полетаево, рекомендованных к обследованию  ТПМПК»</vt:lpstr>
      <vt:lpstr>План  мероприятий  по  реализации  проекта   «Оптимизация процесса диагностики детей дошкольного возраста МДОУ «Д/с № 10 п. Полетаево, рекомендованных к обследованию  ТПМПК»</vt:lpstr>
      <vt:lpstr>План  мероприятий  по  реализации  проекта   «Оптимизация процесса диагностики детей дошкольного возраста МДОУ «Д/с № 10 п. Полетаево, рекомендованных к обследованию  ТПМПК»</vt:lpstr>
      <vt:lpstr>План  мероприятий  по  реализации  проекта   «Оптимизация процесса диагностики детей дошкольного возраста МДОУ «Д/с № 10 п. Полетаево, рекомендованных к обследованию  ТПМПК»</vt:lpstr>
      <vt:lpstr>Достигнутые результаты (было и стало) </vt:lpstr>
      <vt:lpstr>Челябинская область</vt:lpstr>
      <vt:lpstr>Челябинская область</vt:lpstr>
      <vt:lpstr>Слайд 14</vt:lpstr>
      <vt:lpstr>Слайд 15</vt:lpstr>
      <vt:lpstr>Процесс диагностики детей дошкольного возраста МДОУ «Д/с № 10 п. Полетаево, рекомендованных к обследованию  ТПМПК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организации</dc:title>
  <dc:creator>Шиянова Елена Николаевна</dc:creator>
  <cp:lastModifiedBy>User</cp:lastModifiedBy>
  <cp:revision>135</cp:revision>
  <cp:lastPrinted>2019-04-25T09:14:46Z</cp:lastPrinted>
  <dcterms:created xsi:type="dcterms:W3CDTF">2018-08-20T14:01:12Z</dcterms:created>
  <dcterms:modified xsi:type="dcterms:W3CDTF">2025-04-28T10:59:12Z</dcterms:modified>
</cp:coreProperties>
</file>