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821" r:id="rId3"/>
    <p:sldId id="304" r:id="rId4"/>
    <p:sldId id="303" r:id="rId5"/>
    <p:sldId id="822" r:id="rId6"/>
    <p:sldId id="823" r:id="rId7"/>
    <p:sldId id="824" r:id="rId8"/>
    <p:sldId id="825" r:id="rId9"/>
    <p:sldId id="309" r:id="rId10"/>
    <p:sldId id="827" r:id="rId11"/>
    <p:sldId id="815" r:id="rId12"/>
    <p:sldId id="816" r:id="rId13"/>
    <p:sldId id="310" r:id="rId14"/>
    <p:sldId id="307" r:id="rId15"/>
    <p:sldId id="313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 и сроков сдачи документации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40A066F-B17F-45B8-89F8-3AD1EC3F21A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5.Проверка методистом нужного документа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3434C-981A-44CE-BE18-A5D126FDAEB8}" type="parTrans" cxnId="{6BF5B657-B78C-4B8A-9DD2-7E43D1DB1413}">
      <dgm:prSet/>
      <dgm:spPr/>
      <dgm:t>
        <a:bodyPr/>
        <a:lstStyle/>
        <a:p>
          <a:endParaRPr lang="ru-RU"/>
        </a:p>
      </dgm:t>
    </dgm:pt>
    <dgm:pt modelId="{80935358-8300-4C43-A619-5E4D01ECEE1C}" type="sibTrans" cxnId="{6BF5B657-B78C-4B8A-9DD2-7E43D1DB1413}">
      <dgm:prSet/>
      <dgm:spPr/>
      <dgm:t>
        <a:bodyPr/>
        <a:lstStyle/>
        <a:p>
          <a:endParaRPr lang="ru-RU"/>
        </a:p>
      </dgm:t>
    </dgm:pt>
    <dgm:pt modelId="{07E9D862-254D-46C5-A0D0-BD60FD084431}">
      <dgm:prSet phldrT="[Текст]" phldr="1"/>
      <dgm:spPr/>
      <dgm:t>
        <a:bodyPr/>
        <a:lstStyle/>
        <a:p>
          <a:endParaRPr lang="ru-RU"/>
        </a:p>
      </dgm:t>
    </dgm:pt>
    <dgm:pt modelId="{0EA3F1EE-441D-405A-8935-9EA1BEF45ADD}" type="parTrans" cxnId="{85A5A7F7-C6CE-4326-B522-1D29B69B9034}">
      <dgm:prSet/>
      <dgm:spPr/>
      <dgm:t>
        <a:bodyPr/>
        <a:lstStyle/>
        <a:p>
          <a:endParaRPr lang="ru-RU"/>
        </a:p>
      </dgm:t>
    </dgm:pt>
    <dgm:pt modelId="{B3D9C5EE-F500-42A2-9142-57FDA1BF22AE}" type="sibTrans" cxnId="{85A5A7F7-C6CE-4326-B522-1D29B69B9034}">
      <dgm:prSet/>
      <dgm:spPr/>
      <dgm:t>
        <a:bodyPr/>
        <a:lstStyle/>
        <a:p>
          <a:endParaRPr lang="ru-RU"/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Выход в облачное хранилище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3.Выбор нужного шаблона документов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4.Заполнение, оформление нужного документа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30FEC8C0-9AF4-4C08-9FBE-E2B4BF8EDC03}" type="pres">
      <dgm:prSet presAssocID="{6BFEE5F0-45C5-4CFF-BA2D-8A60B587149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6500-1CE0-4E21-ABD1-DA4624D064AC}" type="pres">
      <dgm:prSet presAssocID="{6BFEE5F0-45C5-4CFF-BA2D-8A60B587149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03898-272E-4EF0-AF67-078971E9CE25}" type="pres">
      <dgm:prSet presAssocID="{6BFEE5F0-45C5-4CFF-BA2D-8A60B58714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664F-C9B3-4249-A8B8-C4D300FA926D}" type="pres">
      <dgm:prSet presAssocID="{6BFEE5F0-45C5-4CFF-BA2D-8A60B58714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D48D-BAD0-473B-A278-4CF37A911351}" type="pres">
      <dgm:prSet presAssocID="{6BFEE5F0-45C5-4CFF-BA2D-8A60B58714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552E2-4F18-4949-BE6B-3424A9372BC7}" type="pres">
      <dgm:prSet presAssocID="{6BFEE5F0-45C5-4CFF-BA2D-8A60B58714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DFB3-AB61-455F-9BB7-2E64B786D895}" type="pres">
      <dgm:prSet presAssocID="{6BFEE5F0-45C5-4CFF-BA2D-8A60B58714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A8CAC-EB46-4693-A9F5-A064E8EFDD0C}" type="pres">
      <dgm:prSet presAssocID="{6BFEE5F0-45C5-4CFF-BA2D-8A60B58714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5600-431D-4308-99D7-92F1861F9C31}" type="pres">
      <dgm:prSet presAssocID="{6BFEE5F0-45C5-4CFF-BA2D-8A60B58714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72557-98A8-484B-B82C-065B0616D77B}" type="pres">
      <dgm:prSet presAssocID="{6BFEE5F0-45C5-4CFF-BA2D-8A60B58714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FB49-1DD9-4303-9D35-94208F3E324B}" type="pres">
      <dgm:prSet presAssocID="{6BFEE5F0-45C5-4CFF-BA2D-8A60B58714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62F8-B5E5-4AE8-89A7-33FD83ECEF0D}" type="pres">
      <dgm:prSet presAssocID="{6BFEE5F0-45C5-4CFF-BA2D-8A60B58714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35B8-8792-44B6-A00D-B33E61D3EFF6}" type="pres">
      <dgm:prSet presAssocID="{6BFEE5F0-45C5-4CFF-BA2D-8A60B58714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8857A-1BF0-4921-8D21-7BADDAF5D973}" type="pres">
      <dgm:prSet presAssocID="{6BFEE5F0-45C5-4CFF-BA2D-8A60B58714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C42F7-DE47-434E-8959-D5B9CE32EA7E}" type="presOf" srcId="{EB8C6CE8-C0DC-4EDC-9F28-F1A973E801DD}" destId="{03E2DFB3-AB61-455F-9BB7-2E64B786D895}" srcOrd="0" destOrd="0" presId="urn:microsoft.com/office/officeart/2005/8/layout/vProcess5"/>
    <dgm:cxn modelId="{97F82EF7-7515-4153-B282-2AB399590B60}" type="presOf" srcId="{F68A3DDF-6DB4-4987-B53D-BCDBCA10BAEB}" destId="{246162F8-B5E5-4AE8-89A7-33FD83ECEF0D}" srcOrd="1" destOrd="0" presId="urn:microsoft.com/office/officeart/2005/8/layout/vProcess5"/>
    <dgm:cxn modelId="{85A5A7F7-C6CE-4326-B522-1D29B69B9034}" srcId="{6BFEE5F0-45C5-4CFF-BA2D-8A60B5871492}" destId="{07E9D862-254D-46C5-A0D0-BD60FD084431}" srcOrd="5" destOrd="0" parTransId="{0EA3F1EE-441D-405A-8935-9EA1BEF45ADD}" sibTransId="{B3D9C5EE-F500-42A2-9142-57FDA1BF22AE}"/>
    <dgm:cxn modelId="{0CB96756-A65B-45D0-B586-FE0C26B2514D}" type="presOf" srcId="{2B8E528B-B59C-46A5-8EBC-B248E02C47B1}" destId="{5231FB49-1DD9-4303-9D35-94208F3E324B}" srcOrd="1" destOrd="0" presId="urn:microsoft.com/office/officeart/2005/8/layout/vProcess5"/>
    <dgm:cxn modelId="{F2936C4A-6155-4687-8F74-B886BE8884A4}" type="presOf" srcId="{CA06A359-1AEE-4640-8FE2-7A447B44B5F4}" destId="{7B365600-431D-4308-99D7-92F1861F9C31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BDAFD23A-A7B6-4510-9AD5-01A9D9D104D0}" type="presOf" srcId="{640A066F-B17F-45B8-89F8-3AD1EC3F21AE}" destId="{E858857A-1BF0-4921-8D21-7BADDAF5D973}" srcOrd="1" destOrd="0" presId="urn:microsoft.com/office/officeart/2005/8/layout/vProcess5"/>
    <dgm:cxn modelId="{CA1C1E4C-3053-4155-9C80-B1EB95B72E42}" type="presOf" srcId="{640A066F-B17F-45B8-89F8-3AD1EC3F21AE}" destId="{6EA6D48D-BAD0-473B-A278-4CF37A911351}" srcOrd="0" destOrd="0" presId="urn:microsoft.com/office/officeart/2005/8/layout/vProcess5"/>
    <dgm:cxn modelId="{D47FAA15-73AF-4099-9318-F213010D9493}" type="presOf" srcId="{E7C70EB0-ACEC-4279-BCCC-DF6F633D54FD}" destId="{D89A8CAC-EB46-4693-A9F5-A064E8EFDD0C}" srcOrd="0" destOrd="0" presId="urn:microsoft.com/office/officeart/2005/8/layout/vProcess5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5612FB7A-1C75-4F96-8FBA-CE09ED85426A}" type="presOf" srcId="{2B8E528B-B59C-46A5-8EBC-B248E02C47B1}" destId="{FE366500-1CE0-4E21-ABD1-DA4624D064AC}" srcOrd="0" destOrd="0" presId="urn:microsoft.com/office/officeart/2005/8/layout/vProcess5"/>
    <dgm:cxn modelId="{F1B496A5-85E4-4F87-B331-D2BB656EA1BD}" type="presOf" srcId="{FC5BD7F4-96B4-47C9-998E-6FC57FDD5E06}" destId="{F8DD35B8-8792-44B6-A00D-B33E61D3EFF6}" srcOrd="1" destOrd="0" presId="urn:microsoft.com/office/officeart/2005/8/layout/vProcess5"/>
    <dgm:cxn modelId="{ACB935DF-5A92-4297-8AE6-F203006084DF}" type="presOf" srcId="{F68A3DDF-6DB4-4987-B53D-BCDBCA10BAEB}" destId="{B6A03898-272E-4EF0-AF67-078971E9CE25}" srcOrd="0" destOrd="0" presId="urn:microsoft.com/office/officeart/2005/8/layout/vProcess5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66AFC5CF-7352-4F56-A0AA-6A3450F7DA57}" type="presOf" srcId="{DABD7538-E1B7-4A14-9649-1C582DF5D4FE}" destId="{30FEC8C0-9AF4-4C08-9FBE-E2B4BF8EDC03}" srcOrd="0" destOrd="0" presId="urn:microsoft.com/office/officeart/2005/8/layout/vProcess5"/>
    <dgm:cxn modelId="{6BF5B657-B78C-4B8A-9DD2-7E43D1DB1413}" srcId="{6BFEE5F0-45C5-4CFF-BA2D-8A60B5871492}" destId="{640A066F-B17F-45B8-89F8-3AD1EC3F21AE}" srcOrd="4" destOrd="0" parTransId="{D3E3434C-981A-44CE-BE18-A5D126FDAEB8}" sibTransId="{80935358-8300-4C43-A619-5E4D01ECEE1C}"/>
    <dgm:cxn modelId="{1BA5EBE3-3F4C-4EF6-8FC0-B070677DAC04}" type="presOf" srcId="{DABD7538-E1B7-4A14-9649-1C582DF5D4FE}" destId="{5FD72557-98A8-484B-B82C-065B0616D77B}" srcOrd="1" destOrd="0" presId="urn:microsoft.com/office/officeart/2005/8/layout/vProcess5"/>
    <dgm:cxn modelId="{7DCF197F-11A3-4556-BDF8-A07A795ABA8F}" type="presOf" srcId="{98F1C1C8-A9C5-40A9-916F-5131661F376A}" destId="{AE9552E2-4F18-4949-BE6B-3424A9372BC7}" srcOrd="0" destOrd="0" presId="urn:microsoft.com/office/officeart/2005/8/layout/vProcess5"/>
    <dgm:cxn modelId="{1DCF82CF-BAC7-4911-ABB5-341E43019593}" type="presOf" srcId="{FC5BD7F4-96B4-47C9-998E-6FC57FDD5E06}" destId="{7B17664F-C9B3-4249-A8B8-C4D300FA926D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C54A4B63-A4B9-4FF8-B06E-DF5A8CC621C2}" type="presParOf" srcId="{750584B0-8F72-4FC1-8F04-083026C179E3}" destId="{30FEC8C0-9AF4-4C08-9FBE-E2B4BF8EDC03}" srcOrd="1" destOrd="0" presId="urn:microsoft.com/office/officeart/2005/8/layout/vProcess5"/>
    <dgm:cxn modelId="{725943E9-7E2A-479D-98FF-05F3D44A112B}" type="presParOf" srcId="{750584B0-8F72-4FC1-8F04-083026C179E3}" destId="{FE366500-1CE0-4E21-ABD1-DA4624D064AC}" srcOrd="2" destOrd="0" presId="urn:microsoft.com/office/officeart/2005/8/layout/vProcess5"/>
    <dgm:cxn modelId="{CB7CD89D-5B72-42CF-8554-17928ED6E43D}" type="presParOf" srcId="{750584B0-8F72-4FC1-8F04-083026C179E3}" destId="{B6A03898-272E-4EF0-AF67-078971E9CE25}" srcOrd="3" destOrd="0" presId="urn:microsoft.com/office/officeart/2005/8/layout/vProcess5"/>
    <dgm:cxn modelId="{D95DFD20-FBA3-4B8D-AD69-200D22D681F3}" type="presParOf" srcId="{750584B0-8F72-4FC1-8F04-083026C179E3}" destId="{7B17664F-C9B3-4249-A8B8-C4D300FA926D}" srcOrd="4" destOrd="0" presId="urn:microsoft.com/office/officeart/2005/8/layout/vProcess5"/>
    <dgm:cxn modelId="{667C7091-2AFD-4C7D-8447-72131A979E49}" type="presParOf" srcId="{750584B0-8F72-4FC1-8F04-083026C179E3}" destId="{6EA6D48D-BAD0-473B-A278-4CF37A911351}" srcOrd="5" destOrd="0" presId="urn:microsoft.com/office/officeart/2005/8/layout/vProcess5"/>
    <dgm:cxn modelId="{98616849-76B6-47D0-B92C-3F5E96C15DC0}" type="presParOf" srcId="{750584B0-8F72-4FC1-8F04-083026C179E3}" destId="{AE9552E2-4F18-4949-BE6B-3424A9372BC7}" srcOrd="6" destOrd="0" presId="urn:microsoft.com/office/officeart/2005/8/layout/vProcess5"/>
    <dgm:cxn modelId="{4CC8EE6B-38AB-46B5-A9A8-A40A5104A44D}" type="presParOf" srcId="{750584B0-8F72-4FC1-8F04-083026C179E3}" destId="{03E2DFB3-AB61-455F-9BB7-2E64B786D895}" srcOrd="7" destOrd="0" presId="urn:microsoft.com/office/officeart/2005/8/layout/vProcess5"/>
    <dgm:cxn modelId="{B350729A-4EBC-4662-BBBC-77062B407462}" type="presParOf" srcId="{750584B0-8F72-4FC1-8F04-083026C179E3}" destId="{D89A8CAC-EB46-4693-A9F5-A064E8EFDD0C}" srcOrd="8" destOrd="0" presId="urn:microsoft.com/office/officeart/2005/8/layout/vProcess5"/>
    <dgm:cxn modelId="{2717DD26-3A90-46D1-9B12-55CBD4409F9F}" type="presParOf" srcId="{750584B0-8F72-4FC1-8F04-083026C179E3}" destId="{7B365600-431D-4308-99D7-92F1861F9C31}" srcOrd="9" destOrd="0" presId="urn:microsoft.com/office/officeart/2005/8/layout/vProcess5"/>
    <dgm:cxn modelId="{9E667E82-8A0D-4FA0-8638-6DE8D3DE1E04}" type="presParOf" srcId="{750584B0-8F72-4FC1-8F04-083026C179E3}" destId="{5FD72557-98A8-484B-B82C-065B0616D77B}" srcOrd="10" destOrd="0" presId="urn:microsoft.com/office/officeart/2005/8/layout/vProcess5"/>
    <dgm:cxn modelId="{D3E07C96-F5C8-4F3C-92A6-6B3330B4706A}" type="presParOf" srcId="{750584B0-8F72-4FC1-8F04-083026C179E3}" destId="{5231FB49-1DD9-4303-9D35-94208F3E324B}" srcOrd="11" destOrd="0" presId="urn:microsoft.com/office/officeart/2005/8/layout/vProcess5"/>
    <dgm:cxn modelId="{D0986F51-6D77-4890-B7E2-237DCA62282D}" type="presParOf" srcId="{750584B0-8F72-4FC1-8F04-083026C179E3}" destId="{246162F8-B5E5-4AE8-89A7-33FD83ECEF0D}" srcOrd="12" destOrd="0" presId="urn:microsoft.com/office/officeart/2005/8/layout/vProcess5"/>
    <dgm:cxn modelId="{7C243659-B71E-401B-87B7-78F9CE84F63D}" type="presParOf" srcId="{750584B0-8F72-4FC1-8F04-083026C179E3}" destId="{F8DD35B8-8792-44B6-A00D-B33E61D3EFF6}" srcOrd="13" destOrd="0" presId="urn:microsoft.com/office/officeart/2005/8/layout/vProcess5"/>
    <dgm:cxn modelId="{FBF34003-3B23-4126-AA7B-F186C93CB6A7}" type="presParOf" srcId="{750584B0-8F72-4FC1-8F04-083026C179E3}" destId="{E858857A-1BF0-4921-8D21-7BADDAF5D97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dsneposeda10.tvoysadik.ru/?section_id=6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№10 п. Полетаево»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тиражированию лучшей практики, направленной на повышение производительности труда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Атмановская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Оптимизация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процесса ведения документации при работе с обучающимися ОВЗ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218" y="218948"/>
            <a:ext cx="20027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Челябинская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область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" y="33528"/>
            <a:ext cx="720852" cy="9265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917" y="594105"/>
            <a:ext cx="8353925" cy="1099352"/>
          </a:xfrm>
          <a:prstGeom prst="rect">
            <a:avLst/>
          </a:prstGeom>
        </p:spPr>
        <p:txBody>
          <a:bodyPr vert="horz" wrap="square" lIns="0" tIns="418160" rIns="0" bIns="0" rtlCol="0">
            <a:spAutoFit/>
          </a:bodyPr>
          <a:lstStyle/>
          <a:p>
            <a:pPr marL="27597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</a:rPr>
              <a:t>Показатели</a:t>
            </a:r>
            <a:r>
              <a:rPr spc="-145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процесса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915" y="6397869"/>
            <a:ext cx="6870778" cy="771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287" y="595473"/>
            <a:ext cx="6870778" cy="7672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98941" y="6545148"/>
            <a:ext cx="2692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spc="-25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435"/>
                </a:lnSpc>
              </a:pPr>
              <a:t>10</a:t>
            </a:fld>
            <a:endParaRPr sz="1400">
              <a:latin typeface="Calibri"/>
              <a:cs typeface="Calibri"/>
            </a:endParaRPr>
          </a:p>
        </p:txBody>
      </p:sp>
      <p:graphicFrame>
        <p:nvGraphicFramePr>
          <p:cNvPr id="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728579"/>
              </p:ext>
            </p:extLst>
          </p:nvPr>
        </p:nvGraphicFramePr>
        <p:xfrm>
          <a:off x="324039" y="1856310"/>
          <a:ext cx="8458201" cy="3008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0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83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800" b="1" spc="-1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pPr marL="6845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D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580" algn="just">
                        <a:lnSpc>
                          <a:spcPts val="28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Сокращение</a:t>
                      </a:r>
                      <a:r>
                        <a:rPr lang="ru-RU" sz="1800" spc="48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времени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99000"/>
                        </a:lnSpc>
                        <a:spcBef>
                          <a:spcPts val="30"/>
                        </a:spcBef>
                        <a:tabLst>
                          <a:tab pos="1856105" algn="l"/>
                        </a:tabLst>
                      </a:pP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800" spc="-10" baseline="0" dirty="0" smtClean="0">
                          <a:latin typeface="Times New Roman"/>
                          <a:cs typeface="Times New Roman"/>
                        </a:rPr>
                        <a:t> заполнение документации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184 </a:t>
                      </a: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  <a:tc>
                  <a:txBody>
                    <a:bodyPr/>
                    <a:lstStyle/>
                    <a:p>
                      <a:pPr marL="723265" marR="580390" indent="-135890">
                        <a:lnSpc>
                          <a:spcPts val="2820"/>
                        </a:lnSpc>
                      </a:pP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более 35%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6697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  <a:tabLst>
                          <a:tab pos="2251075" algn="l"/>
                        </a:tabLst>
                      </a:pPr>
                      <a:r>
                        <a:rPr lang="ru-RU" sz="18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</a:t>
                      </a:r>
                      <a:r>
                        <a:rPr lang="ru-RU" sz="1800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ведения документации</a:t>
                      </a:r>
                      <a:r>
                        <a:rPr lang="ru-RU" sz="1800" spc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работе с обучающимися ОВЗ</a:t>
                      </a:r>
                      <a:endParaRPr lang="ru-RU" sz="1800" spc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отсутствие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5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-10" dirty="0" smtClean="0">
                          <a:latin typeface="Times New Roman"/>
                          <a:cs typeface="Times New Roman"/>
                        </a:rPr>
                        <a:t>наличие</a:t>
                      </a:r>
                      <a:endParaRPr lang="ru-RU"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42976" y="1785926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Создан Стандарт ведения документации при работе с обучающимися ОВЗ</a:t>
            </a:r>
          </a:p>
          <a:p>
            <a:pPr marL="342900" indent="-342900"/>
            <a:endParaRPr lang="ru-RU" dirty="0" smtClean="0"/>
          </a:p>
          <a:p>
            <a:pPr marL="342900" indent="-342900" algn="just"/>
            <a:r>
              <a:rPr lang="ru-RU" dirty="0" smtClean="0"/>
              <a:t>2. Вся документация специалистов переведена в электронный формат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Повышена ИКТ-грамотность педагогов в ДОУ, проведена серия обучающих семинаров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42831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857892"/>
            <a:ext cx="7572428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10" y="1714488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	- создан стандарт ведения документации при работе с обучающимися ОВЗ,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	- исключение лишних движений,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	- сокращение времени на подбор необходимого шаблона документа,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	сокращение времени на подготовку и ведение документации при работе с детьми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11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1988840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691680" y="4581128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436096" y="199105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5529810" y="446503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15948" t="8334" b="5556"/>
          <a:stretch>
            <a:fillRect/>
          </a:stretch>
        </p:blipFill>
        <p:spPr bwMode="auto">
          <a:xfrm>
            <a:off x="3357554" y="1643050"/>
            <a:ext cx="706600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 t="13850" r="100" b="9976"/>
          <a:stretch>
            <a:fillRect/>
          </a:stretch>
        </p:blipFill>
        <p:spPr bwMode="auto">
          <a:xfrm>
            <a:off x="714348" y="1071546"/>
            <a:ext cx="3318620" cy="56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270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44" y="767536"/>
            <a:ext cx="8219256" cy="63408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реализации процесса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«Ведение документации при работе с обучающимися ОВЗ»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7067093"/>
              </p:ext>
            </p:extLst>
          </p:nvPr>
        </p:nvGraphicFramePr>
        <p:xfrm>
          <a:off x="539750" y="1628775"/>
          <a:ext cx="808513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4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7F9214-65B7-4DA9-8E70-1F7568E6EF8E}"/>
              </a:ext>
            </a:extLst>
          </p:cNvPr>
          <p:cNvSpPr/>
          <p:nvPr/>
        </p:nvSpPr>
        <p:spPr>
          <a:xfrm>
            <a:off x="785786" y="857232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Ссылка на сайт </a:t>
            </a:r>
            <a:r>
              <a:rPr lang="ru-RU" sz="2000" dirty="0" smtClean="0"/>
              <a:t>ОО</a:t>
            </a:r>
            <a:endParaRPr lang="ru-RU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FDB8E0C-BD3E-44F6-8E70-117F0B963AF4}"/>
              </a:ext>
            </a:extLst>
          </p:cNvPr>
          <p:cNvSpPr/>
          <p:nvPr/>
        </p:nvSpPr>
        <p:spPr>
          <a:xfrm>
            <a:off x="1285852" y="1428736"/>
            <a:ext cx="5609228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https://dsneposeda10.tvoysadik.ru/?section_id=64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0C69605-A308-49CB-9EE4-51CA913D9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44" y="2166979"/>
            <a:ext cx="8146050" cy="376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/>
          <a:srcRect l="4963" t="7353" r="4870" b="4411"/>
          <a:stretch>
            <a:fillRect/>
          </a:stretch>
        </p:blipFill>
        <p:spPr bwMode="auto">
          <a:xfrm>
            <a:off x="357158" y="2010726"/>
            <a:ext cx="8286808" cy="45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4744" y="116632"/>
            <a:ext cx="8183760" cy="576064"/>
          </a:xfrm>
        </p:spPr>
        <p:txBody>
          <a:bodyPr>
            <a:normAutofit/>
          </a:bodyPr>
          <a:lstStyle/>
          <a:p>
            <a:r>
              <a:rPr lang="ru-RU" sz="22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текущего </a:t>
            </a:r>
            <a:r>
              <a:rPr lang="ru-RU" sz="22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процесса</a:t>
            </a:r>
            <a:endParaRPr lang="ru-RU" sz="22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500034" y="4071942"/>
            <a:ext cx="8183760" cy="257176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Проблемы:</a:t>
            </a:r>
          </a:p>
          <a:p>
            <a:pPr lvl="0">
              <a:spcBef>
                <a:spcPct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необходимость передачи  документов вручную, на бумажном носителе,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отсутствие возможности оперативного уведомления  участников процесса,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предоставление информации в разной форме, необходимость вычитки и выделения основной информации для контроля,</a:t>
            </a:r>
          </a:p>
          <a:p>
            <a:pPr lvl="0">
              <a:spcBef>
                <a:spcPct val="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потеря времени в связи с поэтапным сбором и проверкой  информации и отсутствием общего доступа к облачному хранилищу</a:t>
            </a:r>
            <a:endParaRPr lang="ru-RU" sz="15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71475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Время – от 233 до 134 минут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42" t="16667" r="1041" b="11111"/>
          <a:stretch>
            <a:fillRect/>
          </a:stretch>
        </p:blipFill>
        <p:spPr bwMode="auto">
          <a:xfrm>
            <a:off x="714348" y="571480"/>
            <a:ext cx="7500990" cy="311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71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763241"/>
              </p:ext>
            </p:extLst>
          </p:nvPr>
        </p:nvGraphicFramePr>
        <p:xfrm>
          <a:off x="361949" y="1484784"/>
          <a:ext cx="7954467" cy="487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5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7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570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необходимость передачи  документов вручную, на бумажном носителе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стандартизации процесса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ведения документации при работе с обучающимися ОВЗ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стандарта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ведения документации при работе с обучающимися ОВЗ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5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возможности оперативного уведомления  участников процесса</a:t>
                      </a: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93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в разной форме, необходимость вычитки и выделения основной информации для контроля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93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потеря времени в связи с поэтапным сбором и проверкой  информации и отсутствием общего доступа к облачному хранилищу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071670" y="64291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428340"/>
            <a:ext cx="3865563" cy="158273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ct val="0"/>
              </a:spcBef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71538" y="500063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000364" y="478632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143240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Заголовок 8"/>
          <p:cNvSpPr txBox="1">
            <a:spLocks/>
          </p:cNvSpPr>
          <p:nvPr/>
        </p:nvSpPr>
        <p:spPr>
          <a:xfrm>
            <a:off x="5000628" y="4500570"/>
            <a:ext cx="3714776" cy="1643074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необходимость передачи  документов вручную, на бумажном носителе,</a:t>
            </a:r>
          </a:p>
          <a:p>
            <a:pPr lvl="0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отсутствие возможности оперативного уведомления  участников процесса,</a:t>
            </a:r>
          </a:p>
          <a:p>
            <a:pPr lvl="0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предоставление информации в разной форме, необходимость вычитки и выделения основной информации для контроля,</a:t>
            </a:r>
          </a:p>
          <a:p>
            <a:pPr lvl="0">
              <a:spcBef>
                <a:spcPct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потеря времени в связи с поэтапным сбором и проверкой  информации и отсутствием общего доступа к облачному хранилищу</a:t>
            </a:r>
            <a:endParaRPr lang="ru-RU" sz="13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4744" y="116632"/>
            <a:ext cx="8183760" cy="57606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sz="22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целевого состояния процесса</a:t>
            </a:r>
            <a:endParaRPr lang="ru-RU" sz="22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428596" y="4071918"/>
            <a:ext cx="8183760" cy="278608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Решения: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открытие и создание виртуального методического кабинета с общим доступом для всех специалистов,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группы в Телеграмм для оперативного решения текущих вопросов,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возможность одновременной работы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метод.кабинете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правок для ускорения процесса,</a:t>
            </a:r>
          </a:p>
          <a:p>
            <a:pPr lvl="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экономия бумаги в связи с отсутствием необходимости распечатки документа только для его проверки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0005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протекания процесса-160 мин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600076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082" t="17308" r="3725" b="13461"/>
          <a:stretch>
            <a:fillRect/>
          </a:stretch>
        </p:blipFill>
        <p:spPr bwMode="auto">
          <a:xfrm>
            <a:off x="285720" y="639672"/>
            <a:ext cx="8143932" cy="333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71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785794"/>
            <a:ext cx="8858280" cy="836712"/>
          </a:xfrm>
        </p:spPr>
        <p:txBody>
          <a:bodyPr>
            <a:noAutofit/>
          </a:bodyPr>
          <a:lstStyle/>
          <a:p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</a:t>
            </a:r>
            <a:b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тиражированию лучшей практики,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 повышение производительности труда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3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процесса  ведения </a:t>
            </a:r>
            <a:r>
              <a:rPr lang="ru-RU" sz="13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документации при работе с обучающимися ОВЗ М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«Д/с №10 п. Полетаево»</a:t>
            </a:r>
            <a:endParaRPr lang="ru-RU" sz="13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785926"/>
          <a:ext cx="8429685" cy="4786346"/>
        </p:xfrm>
        <a:graphic>
          <a:graphicData uri="http://schemas.openxmlformats.org/drawingml/2006/table">
            <a:tbl>
              <a:tblPr/>
              <a:tblGrid>
                <a:gridCol w="222604"/>
                <a:gridCol w="880403"/>
                <a:gridCol w="182879"/>
                <a:gridCol w="2571768"/>
                <a:gridCol w="928694"/>
                <a:gridCol w="642942"/>
                <a:gridCol w="3000395"/>
              </a:tblGrid>
              <a:tr h="59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Краткое описание проблемы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 по решению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Ожидаемый результат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658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Необходимость передачи документов вручную, на бумажном носителе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совещания по вопросу порядка предоставления педагогической документации с использованием виртуальных накопителей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Атмановская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М.В., заведующий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01.09.25-15.09.25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рабочего времени всех педагогических работников, затрачиваемого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 документации при работе с детьми ОВЗ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7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облачное хранилище с общим доступом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облачном хранилище систему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хранения документов для облегчения их поиска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6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Обучение сотрудников работе с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облачным хранилищем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23091" marR="23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357166"/>
            <a:ext cx="8679908" cy="836712"/>
          </a:xfrm>
        </p:spPr>
        <p:txBody>
          <a:bodyPr>
            <a:noAutofit/>
          </a:bodyPr>
          <a:lstStyle/>
          <a:p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  </a:t>
            </a:r>
            <a:r>
              <a:rPr lang="ru-RU" sz="13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реализации  проекта  </a:t>
            </a:r>
            <a:b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процесса  предоставления  педагогический  документации  на  проверку  в методический  кабинет  МДОУ  «Д/с №10 п. Полетаево</a:t>
            </a:r>
            <a:r>
              <a:rPr lang="ru-RU" sz="16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142984"/>
          <a:ext cx="8429684" cy="5233844"/>
        </p:xfrm>
        <a:graphic>
          <a:graphicData uri="http://schemas.openxmlformats.org/drawingml/2006/table">
            <a:tbl>
              <a:tblPr/>
              <a:tblGrid>
                <a:gridCol w="222601"/>
                <a:gridCol w="971604"/>
                <a:gridCol w="280989"/>
                <a:gridCol w="2664383"/>
                <a:gridCol w="978445"/>
                <a:gridCol w="903181"/>
                <a:gridCol w="2408481"/>
              </a:tblGrid>
              <a:tr h="150214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возможности оперативного уведомления участников процесса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 группу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мессенжере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педагогических работников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Атмановская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М.В., заведующий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21.09.25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рабочего времени всех педагогических работников, затрачиваемого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оповещение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1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инструкции по заполнению, загрузке/выгрузке, корректировке, комментировании документов,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ведения при работе с детьми ОВЗ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07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документации в разной форме, необходимость вычитки и выделения основной информации для контроля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единой формы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21.09.25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рабочего времени всех педагогических работников, затрачиваемого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документации при работе с обучающимися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ОВЗ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51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Перевод педагогический документации из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Word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-формата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облачное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хранилище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автоматизированной, единовременной работы по подготовке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ведении документации при работе с обучающимися ОВЗ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42939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4092" y="1357298"/>
            <a:ext cx="8679908" cy="836712"/>
          </a:xfrm>
        </p:spPr>
        <p:txBody>
          <a:bodyPr>
            <a:noAutofit/>
          </a:bodyPr>
          <a:lstStyle/>
          <a:p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  </a:t>
            </a:r>
            <a:r>
              <a:rPr lang="ru-RU" sz="13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реализации  проекта  </a:t>
            </a:r>
            <a:b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3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процесса  предоставления  педагогический  документации  на  проверку  в методический  кабинет  МДОУ  «Д/с №10 п. Полетаево»</a:t>
            </a:r>
            <a:endParaRPr lang="ru-RU" sz="13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500306"/>
          <a:ext cx="8286809" cy="3827749"/>
        </p:xfrm>
        <a:graphic>
          <a:graphicData uri="http://schemas.openxmlformats.org/drawingml/2006/table">
            <a:tbl>
              <a:tblPr/>
              <a:tblGrid>
                <a:gridCol w="292418"/>
                <a:gridCol w="1156528"/>
                <a:gridCol w="240396"/>
                <a:gridCol w="1862170"/>
                <a:gridCol w="1775756"/>
                <a:gridCol w="1065454"/>
                <a:gridCol w="1894087"/>
              </a:tblGrid>
              <a:tr h="1358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Потеря времени в связи си поэтапным сбором и проверкой информации и отсутствием общего доступа к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облачному хранилищу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единовременной работы в одном документу всех участников-исполнителей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01.10.25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рабочего времени всех педагогических работников, затрачиваемого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 при работе 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обучающимися ОВЗ.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документации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8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и оценка достижения целевых показателей проекта, защита отчетной презентации и закрытие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Атмановская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М.В., заведующий,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Меньшикова Т.А., зам.зав. по ВМР,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А.Р., учитель-логопед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20.10.25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 к документации с любого рабочего места,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сокращение времени на всю организацию процесса, соблюдение сроков.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проекта достигнуты.</a:t>
                      </a:r>
                    </a:p>
                  </a:txBody>
                  <a:tcPr marL="43505" marR="4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9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2992A7"/>
                </a:solidFill>
                <a:cs typeface="Arial" panose="020B0604020202020204" pitchFamily="34" charset="0"/>
              </a:rPr>
              <a:t>184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минут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112 мин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ВРЕМЕНИ: 72 минуты-40%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Экономия бумаги – 100%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fontAlgn="t"/>
            <a:r>
              <a:rPr lang="ru-RU" sz="1600" dirty="0" smtClean="0"/>
              <a:t>1. разработки и утверждения единой формы документации,</a:t>
            </a:r>
          </a:p>
          <a:p>
            <a:pPr fontAlgn="t"/>
            <a:r>
              <a:rPr lang="ru-RU" sz="1600" dirty="0" smtClean="0"/>
              <a:t>2. перевода документации из </a:t>
            </a:r>
            <a:r>
              <a:rPr lang="en-US" sz="1600" dirty="0" smtClean="0"/>
              <a:t>Word</a:t>
            </a:r>
            <a:r>
              <a:rPr lang="ru-RU" sz="1600" dirty="0" smtClean="0"/>
              <a:t>-формата в облачное хранилище,</a:t>
            </a:r>
          </a:p>
          <a:p>
            <a:pPr fontAlgn="t"/>
            <a:r>
              <a:rPr lang="ru-RU" sz="1600" dirty="0" smtClean="0"/>
              <a:t>3. организации автоматизированной, единовременной работы по подготовке ведении документации  при работе с детьми ОВЗ</a:t>
            </a:r>
            <a:endParaRPr lang="ru-RU" sz="1600" dirty="0"/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398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943</Words>
  <Application>Microsoft Office PowerPoint</Application>
  <PresentationFormat>Экран (4:3)</PresentationFormat>
  <Paragraphs>213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Челябинская область</vt:lpstr>
      <vt:lpstr>Описание текущего состояния процесса</vt:lpstr>
      <vt:lpstr>Челябинская область</vt:lpstr>
      <vt:lpstr>Слайд 4</vt:lpstr>
      <vt:lpstr>Карта целевого состояния процесса</vt:lpstr>
      <vt:lpstr>План  мероприятий по тиражированию лучшей практики, направленной на повышение производительности труда  «Оптимизация  процесса  ведения документации при работе с обучающимися ОВЗ МДОУ «Д/с №10 п. Полетаево»</vt:lpstr>
      <vt:lpstr>План  мероприятий  по  реализации  проекта   «Оптимизация  процесса  предоставления  педагогический  документации  на  проверку  в методический  кабинет  МДОУ  «Д/с №10 п. Полетаево»</vt:lpstr>
      <vt:lpstr>План  мероприятий  по  реализации  проекта   «Оптимизация  процесса  предоставления  педагогический  документации  на  проверку  в методический  кабинет  МДОУ  «Д/с №10 п. Полетаево»</vt:lpstr>
      <vt:lpstr>Достигнутые результаты (было и стало) </vt:lpstr>
      <vt:lpstr>Показатели процесса</vt:lpstr>
      <vt:lpstr>Челябинская область</vt:lpstr>
      <vt:lpstr>Челябинская область</vt:lpstr>
      <vt:lpstr>Слайд 13</vt:lpstr>
      <vt:lpstr>Стандарт реализации процесса  «Ведение документации при работе с обучающимися ОВЗ»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 Windows</cp:lastModifiedBy>
  <cp:revision>124</cp:revision>
  <cp:lastPrinted>2019-04-25T09:14:46Z</cp:lastPrinted>
  <dcterms:created xsi:type="dcterms:W3CDTF">2018-08-20T14:01:12Z</dcterms:created>
  <dcterms:modified xsi:type="dcterms:W3CDTF">2025-10-14T09:37:48Z</dcterms:modified>
</cp:coreProperties>
</file>